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59" r:id="rId2"/>
    <p:sldId id="260" r:id="rId3"/>
    <p:sldId id="261" r:id="rId4"/>
    <p:sldId id="262" r:id="rId5"/>
    <p:sldId id="263" r:id="rId6"/>
    <p:sldId id="264" r:id="rId7"/>
    <p:sldId id="265" r:id="rId8"/>
    <p:sldId id="267" r:id="rId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9" autoAdjust="0"/>
  </p:normalViewPr>
  <p:slideViewPr>
    <p:cSldViewPr>
      <p:cViewPr>
        <p:scale>
          <a:sx n="120" d="100"/>
          <a:sy n="120" d="100"/>
        </p:scale>
        <p:origin x="-1374" y="28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FBA137-960F-4B47-83BC-E5A8BF1F742C}" type="datetimeFigureOut">
              <a:rPr lang="es-ES" smtClean="0"/>
              <a:t>15/07/2015</a:t>
            </a:fld>
            <a:endParaRPr lang="es-ES"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2ED4ED-5239-43A9-9CB6-2E5E344C9DC1}" type="slidenum">
              <a:rPr lang="es-ES" smtClean="0"/>
              <a:t>‹Nº›</a:t>
            </a:fld>
            <a:endParaRPr lang="es-ES" dirty="0"/>
          </a:p>
        </p:txBody>
      </p:sp>
    </p:spTree>
    <p:extLst>
      <p:ext uri="{BB962C8B-B14F-4D97-AF65-F5344CB8AC3E}">
        <p14:creationId xmlns:p14="http://schemas.microsoft.com/office/powerpoint/2010/main" val="2945248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461021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635105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165864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469559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227658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127788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9" name="8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66927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4" name="3 Marcador de pie de página"/>
          <p:cNvSpPr>
            <a:spLocks noGrp="1"/>
          </p:cNvSpPr>
          <p:nvPr>
            <p:ph type="ftr" sz="quarter" idx="11"/>
          </p:nvPr>
        </p:nvSpPr>
        <p:spPr/>
        <p:txBody>
          <a:bodyPr/>
          <a:lstStyle/>
          <a:p>
            <a:endParaRPr lang="es-ES" dirty="0"/>
          </a:p>
        </p:txBody>
      </p:sp>
      <p:sp>
        <p:nvSpPr>
          <p:cNvPr id="5" name="4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153964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1712675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514838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DB59BAD-9752-40BD-A92E-CB88A07A9CE4}" type="datetimeFigureOut">
              <a:rPr lang="es-ES" smtClean="0"/>
              <a:t>15/07/2015</a:t>
            </a:fld>
            <a:endParaRPr lang="es-ES" dirty="0"/>
          </a:p>
        </p:txBody>
      </p:sp>
      <p:sp>
        <p:nvSpPr>
          <p:cNvPr id="6" name="5 Marcador de pie de página"/>
          <p:cNvSpPr>
            <a:spLocks noGrp="1"/>
          </p:cNvSpPr>
          <p:nvPr>
            <p:ph type="ftr" sz="quarter" idx="11"/>
          </p:nvPr>
        </p:nvSpPr>
        <p:spPr/>
        <p:txBody>
          <a:bodyPr/>
          <a:lstStyle/>
          <a:p>
            <a:endParaRPr lang="es-ES" dirty="0"/>
          </a:p>
        </p:txBody>
      </p:sp>
      <p:sp>
        <p:nvSpPr>
          <p:cNvPr id="7" name="6 Marcador de número de diapositiva"/>
          <p:cNvSpPr>
            <a:spLocks noGrp="1"/>
          </p:cNvSpPr>
          <p:nvPr>
            <p:ph type="sldNum" sz="quarter" idx="12"/>
          </p:nvPr>
        </p:nvSpPr>
        <p:spPr/>
        <p:txBody>
          <a:bodyPr/>
          <a:lstStyle/>
          <a:p>
            <a:fld id="{05286C23-CC2F-4692-A51B-0E044EB36143}" type="slidenum">
              <a:rPr lang="es-ES" smtClean="0"/>
              <a:t>‹Nº›</a:t>
            </a:fld>
            <a:endParaRPr lang="es-ES" dirty="0"/>
          </a:p>
        </p:txBody>
      </p:sp>
    </p:spTree>
    <p:extLst>
      <p:ext uri="{BB962C8B-B14F-4D97-AF65-F5344CB8AC3E}">
        <p14:creationId xmlns:p14="http://schemas.microsoft.com/office/powerpoint/2010/main" val="648748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B59BAD-9752-40BD-A92E-CB88A07A9CE4}" type="datetimeFigureOut">
              <a:rPr lang="es-ES" smtClean="0"/>
              <a:t>15/07/2015</a:t>
            </a:fld>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86C23-CC2F-4692-A51B-0E044EB36143}" type="slidenum">
              <a:rPr lang="es-ES" smtClean="0"/>
              <a:t>‹Nº›</a:t>
            </a:fld>
            <a:endParaRPr lang="es-ES" dirty="0"/>
          </a:p>
        </p:txBody>
      </p:sp>
    </p:spTree>
    <p:extLst>
      <p:ext uri="{BB962C8B-B14F-4D97-AF65-F5344CB8AC3E}">
        <p14:creationId xmlns:p14="http://schemas.microsoft.com/office/powerpoint/2010/main" val="3705326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57200" y="274638"/>
            <a:ext cx="8229600" cy="634082"/>
          </a:xfrm>
        </p:spPr>
        <p:txBody>
          <a:bodyPr>
            <a:noAutofit/>
          </a:bodyPr>
          <a:lstStyle/>
          <a:p>
            <a:r>
              <a:rPr lang="es-ES" sz="1600" b="1" dirty="0" smtClean="0"/>
              <a:t>DIAGRAMA DE FLUJO DEL PROCESO EN EL NIVEL II: LLENADO DE WAMPOLE EMULSIÓN</a:t>
            </a:r>
            <a:endParaRPr lang="es-ES" sz="1600" b="1" dirty="0"/>
          </a:p>
        </p:txBody>
      </p:sp>
      <p:graphicFrame>
        <p:nvGraphicFramePr>
          <p:cNvPr id="6" name="5 Marcador de contenido"/>
          <p:cNvGraphicFramePr>
            <a:graphicFrameLocks noGrp="1"/>
          </p:cNvGraphicFramePr>
          <p:nvPr>
            <p:ph idx="1"/>
            <p:extLst>
              <p:ext uri="{D42A27DB-BD31-4B8C-83A1-F6EECF244321}">
                <p14:modId xmlns:p14="http://schemas.microsoft.com/office/powerpoint/2010/main" val="1466334503"/>
              </p:ext>
            </p:extLst>
          </p:nvPr>
        </p:nvGraphicFramePr>
        <p:xfrm>
          <a:off x="107504" y="1600200"/>
          <a:ext cx="8928992" cy="4967496"/>
        </p:xfrm>
        <a:graphic>
          <a:graphicData uri="http://schemas.openxmlformats.org/drawingml/2006/table">
            <a:tbl>
              <a:tblPr firstRow="1" bandRow="1">
                <a:tableStyleId>{7DF18680-E054-41AD-8BC1-D1AEF772440D}</a:tableStyleId>
              </a:tblPr>
              <a:tblGrid>
                <a:gridCol w="702438"/>
                <a:gridCol w="2681938"/>
                <a:gridCol w="864096"/>
                <a:gridCol w="1008112"/>
                <a:gridCol w="1080120"/>
                <a:gridCol w="1080120"/>
                <a:gridCol w="1512168"/>
              </a:tblGrid>
              <a:tr h="532656">
                <a:tc>
                  <a:txBody>
                    <a:bodyPr/>
                    <a:lstStyle/>
                    <a:p>
                      <a:pPr algn="ctr"/>
                      <a:r>
                        <a:rPr lang="es-ES" sz="800" dirty="0" smtClean="0">
                          <a:solidFill>
                            <a:schemeClr val="tx1"/>
                          </a:solidFill>
                        </a:rPr>
                        <a:t>Número</a:t>
                      </a:r>
                      <a:r>
                        <a:rPr lang="es-ES" sz="800" baseline="0" dirty="0" smtClean="0">
                          <a:solidFill>
                            <a:schemeClr val="tx1"/>
                          </a:solidFill>
                        </a:rPr>
                        <a:t> de actividad</a:t>
                      </a:r>
                      <a:endParaRPr lang="es-ES" sz="800" dirty="0">
                        <a:solidFill>
                          <a:schemeClr val="tx1"/>
                        </a:solidFill>
                      </a:endParaRPr>
                    </a:p>
                  </a:txBody>
                  <a:tcPr/>
                </a:tc>
                <a:tc>
                  <a:txBody>
                    <a:bodyPr/>
                    <a:lstStyle/>
                    <a:p>
                      <a:pPr algn="ctr"/>
                      <a:r>
                        <a:rPr lang="es-ES" sz="800" dirty="0" smtClean="0">
                          <a:solidFill>
                            <a:schemeClr val="tx1"/>
                          </a:solidFill>
                        </a:rPr>
                        <a:t>Descripción de la Actividad</a:t>
                      </a:r>
                      <a:endParaRPr lang="es-ES" sz="800" dirty="0">
                        <a:solidFill>
                          <a:schemeClr val="tx1"/>
                        </a:solidFill>
                      </a:endParaRPr>
                    </a:p>
                  </a:txBody>
                  <a:tcPr/>
                </a:tc>
                <a:tc>
                  <a:txBody>
                    <a:bodyPr/>
                    <a:lstStyle/>
                    <a:p>
                      <a:endParaRPr lang="es-ES" dirty="0"/>
                    </a:p>
                  </a:txBody>
                  <a:tcPr/>
                </a:tc>
                <a:tc>
                  <a:txBody>
                    <a:bodyPr/>
                    <a:lstStyle/>
                    <a:p>
                      <a:endParaRPr lang="es-ES" dirty="0"/>
                    </a:p>
                  </a:txBody>
                  <a:tcPr/>
                </a:tc>
                <a:tc>
                  <a:txBody>
                    <a:bodyPr/>
                    <a:lstStyle/>
                    <a:p>
                      <a:endParaRPr lang="es-ES" dirty="0"/>
                    </a:p>
                  </a:txBody>
                  <a:tcPr/>
                </a:tc>
                <a:tc>
                  <a:txBody>
                    <a:bodyPr/>
                    <a:lstStyle/>
                    <a:p>
                      <a:endParaRPr lang="es-ES" dirty="0"/>
                    </a:p>
                  </a:txBody>
                  <a:tcPr/>
                </a:tc>
                <a:tc>
                  <a:txBody>
                    <a:bodyPr/>
                    <a:lstStyle/>
                    <a:p>
                      <a:endParaRPr lang="es-ES" dirty="0"/>
                    </a:p>
                  </a:txBody>
                  <a:tcPr/>
                </a:tc>
              </a:tr>
              <a:tr h="370840">
                <a:tc>
                  <a:txBody>
                    <a:bodyPr/>
                    <a:lstStyle/>
                    <a:p>
                      <a:pPr algn="ctr"/>
                      <a:r>
                        <a:rPr lang="es-ES" sz="800" b="1" dirty="0" smtClean="0"/>
                        <a:t>1</a:t>
                      </a:r>
                      <a:endParaRPr lang="es-ES" sz="800" b="1" dirty="0" smtClean="0">
                        <a:solidFill>
                          <a:schemeClr val="tx1"/>
                        </a:solidFill>
                      </a:endParaRPr>
                    </a:p>
                  </a:txBody>
                  <a:tcPr>
                    <a:solidFill>
                      <a:schemeClr val="bg1">
                        <a:lumMod val="85000"/>
                      </a:schemeClr>
                    </a:solidFill>
                  </a:tcPr>
                </a:tc>
                <a:tc>
                  <a:txBody>
                    <a:bodyPr/>
                    <a:lstStyle/>
                    <a:p>
                      <a:pPr algn="just"/>
                      <a:r>
                        <a:rPr lang="es-ES" sz="800" dirty="0" smtClean="0"/>
                        <a:t>Recibir</a:t>
                      </a:r>
                      <a:r>
                        <a:rPr lang="es-ES" sz="800" baseline="0" dirty="0" smtClean="0"/>
                        <a:t> Formato “Protocolo Despeje de Línea” Wampole Emulsión por parte de Gerencia de Elaboración.</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2</a:t>
                      </a:r>
                      <a:endParaRPr lang="es-ES" sz="800" b="1" dirty="0">
                        <a:solidFill>
                          <a:schemeClr val="tx1"/>
                        </a:solidFill>
                      </a:endParaRPr>
                    </a:p>
                  </a:txBody>
                  <a:tcPr>
                    <a:solidFill>
                      <a:schemeClr val="bg1">
                        <a:lumMod val="85000"/>
                      </a:schemeClr>
                    </a:solidFill>
                  </a:tcPr>
                </a:tc>
                <a:tc>
                  <a:txBody>
                    <a:bodyPr/>
                    <a:lstStyle/>
                    <a:p>
                      <a:pPr algn="just"/>
                      <a:r>
                        <a:rPr lang="es-ES" sz="800" dirty="0" smtClean="0"/>
                        <a:t>Firmar Formato “Protocolo Despeje de Línea” Wampole Emulsión por parte de Coordinador de Producción.</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3</a:t>
                      </a:r>
                      <a:endParaRPr lang="es-ES" sz="800" b="1" dirty="0">
                        <a:solidFill>
                          <a:schemeClr val="tx1"/>
                        </a:solidFill>
                      </a:endParaRPr>
                    </a:p>
                  </a:txBody>
                  <a:tcPr>
                    <a:solidFill>
                      <a:schemeClr val="bg1">
                        <a:lumMod val="85000"/>
                      </a:schemeClr>
                    </a:solidFill>
                  </a:tcPr>
                </a:tc>
                <a:tc>
                  <a:txBody>
                    <a:bodyPr/>
                    <a:lstStyle/>
                    <a:p>
                      <a:pPr algn="just"/>
                      <a:r>
                        <a:rPr lang="es-ES" sz="800" dirty="0" smtClean="0"/>
                        <a:t>Inspeccionar Formato</a:t>
                      </a:r>
                      <a:r>
                        <a:rPr lang="es-ES" sz="800" baseline="0" dirty="0" smtClean="0"/>
                        <a:t> “Protocolo Despeje de Línea” Wampole Emulsión por parte de Analista de Aseguramiento de la Calidad.</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4</a:t>
                      </a:r>
                      <a:endParaRPr lang="es-ES" sz="800" b="1" dirty="0">
                        <a:solidFill>
                          <a:schemeClr val="tx1"/>
                        </a:solidFill>
                      </a:endParaRPr>
                    </a:p>
                  </a:txBody>
                  <a:tcPr>
                    <a:solidFill>
                      <a:schemeClr val="bg1">
                        <a:lumMod val="85000"/>
                      </a:schemeClr>
                    </a:solidFill>
                  </a:tcPr>
                </a:tc>
                <a:tc>
                  <a:txBody>
                    <a:bodyPr/>
                    <a:lstStyle/>
                    <a:p>
                      <a:pPr algn="just"/>
                      <a:r>
                        <a:rPr lang="es-ES" sz="800" dirty="0" smtClean="0"/>
                        <a:t>¿Cumple con los</a:t>
                      </a:r>
                      <a:r>
                        <a:rPr lang="es-ES" sz="800" baseline="0" dirty="0" smtClean="0"/>
                        <a:t> requerimientos el Formato “Protocolo Despeje de Línea “ Wampole Emulsión? No cumple. Coordinador de Producción revisa y corrige errores en Formato. Si cumple. Continua con actividad No. 5.</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5</a:t>
                      </a:r>
                      <a:endParaRPr lang="es-ES" sz="800" b="1" dirty="0">
                        <a:solidFill>
                          <a:schemeClr val="tx1"/>
                        </a:solidFill>
                      </a:endParaRPr>
                    </a:p>
                  </a:txBody>
                  <a:tcPr>
                    <a:solidFill>
                      <a:schemeClr val="bg1">
                        <a:lumMod val="85000"/>
                      </a:schemeClr>
                    </a:solidFill>
                  </a:tcPr>
                </a:tc>
                <a:tc>
                  <a:txBody>
                    <a:bodyPr/>
                    <a:lstStyle/>
                    <a:p>
                      <a:pPr algn="just"/>
                      <a:r>
                        <a:rPr lang="es-ES" sz="800" dirty="0" smtClean="0"/>
                        <a:t>Distribuir Operarios Integrales de Producción (OIP) a los respectivos puestos de Trabajo que conforman la Línea de Llenado Wampole Emulsión .</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6</a:t>
                      </a:r>
                      <a:endParaRPr lang="es-ES" sz="800" b="1" dirty="0">
                        <a:solidFill>
                          <a:schemeClr val="tx1"/>
                        </a:solidFill>
                      </a:endParaRPr>
                    </a:p>
                  </a:txBody>
                  <a:tcPr>
                    <a:solidFill>
                      <a:schemeClr val="bg1">
                        <a:lumMod val="85000"/>
                      </a:schemeClr>
                    </a:solidFill>
                  </a:tcPr>
                </a:tc>
                <a:tc>
                  <a:txBody>
                    <a:bodyPr/>
                    <a:lstStyle/>
                    <a:p>
                      <a:pPr algn="just"/>
                      <a:r>
                        <a:rPr lang="es-ES" sz="800" dirty="0" smtClean="0"/>
                        <a:t>Un (1)</a:t>
                      </a:r>
                      <a:r>
                        <a:rPr lang="es-ES" sz="800" baseline="0" dirty="0" smtClean="0"/>
                        <a:t> OIP coloca frascos de vidrio en mesa de distribución para el inicio del proceso.</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7</a:t>
                      </a:r>
                      <a:endParaRPr lang="es-ES" sz="800" b="1" dirty="0">
                        <a:solidFill>
                          <a:schemeClr val="tx1"/>
                        </a:solidFill>
                      </a:endParaRPr>
                    </a:p>
                  </a:txBody>
                  <a:tcPr>
                    <a:solidFill>
                      <a:schemeClr val="bg1">
                        <a:lumMod val="85000"/>
                      </a:schemeClr>
                    </a:solidFill>
                  </a:tcPr>
                </a:tc>
                <a:tc>
                  <a:txBody>
                    <a:bodyPr/>
                    <a:lstStyle/>
                    <a:p>
                      <a:pPr algn="just"/>
                      <a:r>
                        <a:rPr lang="es-ES" sz="800" dirty="0" smtClean="0"/>
                        <a:t>Dos (2) OIP colocan etiquetas en frascos de vidrio que corren a través de banda transportadora hacia la Maquina de Llenado Automático PKB.</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8</a:t>
                      </a:r>
                      <a:endParaRPr lang="es-ES" sz="800" b="1" dirty="0" smtClean="0">
                        <a:solidFill>
                          <a:schemeClr val="tx1"/>
                        </a:solidFill>
                      </a:endParaRPr>
                    </a:p>
                  </a:txBody>
                  <a:tcPr>
                    <a:solidFill>
                      <a:schemeClr val="bg1">
                        <a:lumMod val="85000"/>
                      </a:schemeClr>
                    </a:solidFill>
                  </a:tcPr>
                </a:tc>
                <a:tc>
                  <a:txBody>
                    <a:bodyPr/>
                    <a:lstStyle/>
                    <a:p>
                      <a:pPr algn="just"/>
                      <a:r>
                        <a:rPr lang="es-ES" sz="800" dirty="0" smtClean="0"/>
                        <a:t>Llenar frascos en Llenadora</a:t>
                      </a:r>
                      <a:r>
                        <a:rPr lang="es-ES" sz="800" baseline="0" dirty="0" smtClean="0"/>
                        <a:t> Automática PKB  controlada por un (1) OIP. Frascos corren a través de banda transportadora hacia Tapadora Automática.</a:t>
                      </a:r>
                      <a:endParaRPr lang="es-ES" sz="800" b="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9</a:t>
                      </a:r>
                      <a:endParaRPr lang="es-ES" sz="800" b="1" dirty="0">
                        <a:solidFill>
                          <a:schemeClr val="tx1"/>
                        </a:solidFill>
                      </a:endParaRPr>
                    </a:p>
                  </a:txBody>
                  <a:tcPr>
                    <a:solidFill>
                      <a:schemeClr val="bg1">
                        <a:lumMod val="85000"/>
                      </a:schemeClr>
                    </a:solidFill>
                  </a:tcPr>
                </a:tc>
                <a:tc>
                  <a:txBody>
                    <a:bodyPr/>
                    <a:lstStyle/>
                    <a:p>
                      <a:pPr algn="just"/>
                      <a:r>
                        <a:rPr lang="es-ES" sz="800" dirty="0" smtClean="0"/>
                        <a:t>Tapar frascos con Tapadora Automática Salkin controlada por un (1)</a:t>
                      </a:r>
                      <a:r>
                        <a:rPr lang="es-ES" sz="800" baseline="0" dirty="0" smtClean="0"/>
                        <a:t> OIP. Frascos corren a través de Banda Transportadora hacia Codificadora Automática Sanase.</a:t>
                      </a:r>
                      <a:endParaRPr lang="es-ES" sz="800" b="0" dirty="0">
                        <a:solidFill>
                          <a:schemeClr val="tx1"/>
                        </a:solidFill>
                      </a:endParaRPr>
                    </a:p>
                  </a:txBody>
                  <a:tcPr>
                    <a:solidFill>
                      <a:schemeClr val="bg1">
                        <a:lumMod val="85000"/>
                      </a:schemeClr>
                    </a:solidFill>
                  </a:tcPr>
                </a:tc>
                <a:tc>
                  <a:txBody>
                    <a:bodyPr/>
                    <a:lstStyle/>
                    <a:p>
                      <a:endParaRPr lang="es-ES" b="0"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pPr algn="ctr"/>
                      <a:r>
                        <a:rPr lang="es-ES" sz="800" b="1" dirty="0" smtClean="0"/>
                        <a:t>10</a:t>
                      </a:r>
                      <a:endParaRPr lang="es-ES" sz="800" b="1" dirty="0" smtClean="0">
                        <a:solidFill>
                          <a:schemeClr val="tx1"/>
                        </a:solidFill>
                      </a:endParaRPr>
                    </a:p>
                  </a:txBody>
                  <a:tcPr>
                    <a:solidFill>
                      <a:schemeClr val="bg1">
                        <a:lumMod val="85000"/>
                      </a:schemeClr>
                    </a:solidFill>
                  </a:tcPr>
                </a:tc>
                <a:tc>
                  <a:txBody>
                    <a:bodyPr/>
                    <a:lstStyle/>
                    <a:p>
                      <a:pPr algn="just"/>
                      <a:r>
                        <a:rPr lang="es-ES" sz="800" dirty="0" smtClean="0"/>
                        <a:t>Codificar tapas de frascos mediante</a:t>
                      </a:r>
                      <a:r>
                        <a:rPr lang="es-ES" sz="800" baseline="0" dirty="0" smtClean="0"/>
                        <a:t> Codificadora Automática Sanase. Frascos corren de manera continua en banda transportadora.</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bl>
          </a:graphicData>
        </a:graphic>
      </p:graphicFrame>
      <p:sp>
        <p:nvSpPr>
          <p:cNvPr id="7" name="6 Conector"/>
          <p:cNvSpPr/>
          <p:nvPr/>
        </p:nvSpPr>
        <p:spPr>
          <a:xfrm>
            <a:off x="3779036" y="1644984"/>
            <a:ext cx="313184" cy="228600"/>
          </a:xfrm>
          <a:prstGeom prst="flowChartConnector">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7 Flecha derecha"/>
          <p:cNvSpPr/>
          <p:nvPr/>
        </p:nvSpPr>
        <p:spPr>
          <a:xfrm>
            <a:off x="4716016" y="1644984"/>
            <a:ext cx="288032" cy="242316"/>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 name="8 Combinar"/>
          <p:cNvSpPr/>
          <p:nvPr/>
        </p:nvSpPr>
        <p:spPr>
          <a:xfrm>
            <a:off x="5757452" y="1671092"/>
            <a:ext cx="342900" cy="229556"/>
          </a:xfrm>
          <a:prstGeom prst="flowChartMerg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 name="9 Proceso"/>
          <p:cNvSpPr/>
          <p:nvPr/>
        </p:nvSpPr>
        <p:spPr>
          <a:xfrm>
            <a:off x="6892440" y="1644984"/>
            <a:ext cx="216024" cy="264032"/>
          </a:xfrm>
          <a:prstGeom prst="flowChartProcess">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 name="10 Rombo"/>
          <p:cNvSpPr/>
          <p:nvPr/>
        </p:nvSpPr>
        <p:spPr>
          <a:xfrm>
            <a:off x="7884368" y="1628800"/>
            <a:ext cx="354520" cy="288032"/>
          </a:xfrm>
          <a:prstGeom prst="diamond">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 name="26 Elipse"/>
          <p:cNvSpPr/>
          <p:nvPr/>
        </p:nvSpPr>
        <p:spPr>
          <a:xfrm>
            <a:off x="3851920" y="227687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 name="27 Elipse"/>
          <p:cNvSpPr/>
          <p:nvPr/>
        </p:nvSpPr>
        <p:spPr>
          <a:xfrm>
            <a:off x="3851920" y="263691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 name="28 Elipse"/>
          <p:cNvSpPr/>
          <p:nvPr/>
        </p:nvSpPr>
        <p:spPr>
          <a:xfrm>
            <a:off x="6948264" y="3068960"/>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 name="29 Elipse"/>
          <p:cNvSpPr/>
          <p:nvPr/>
        </p:nvSpPr>
        <p:spPr>
          <a:xfrm>
            <a:off x="7956376" y="3565065"/>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1" name="30 Elipse"/>
          <p:cNvSpPr/>
          <p:nvPr/>
        </p:nvSpPr>
        <p:spPr>
          <a:xfrm>
            <a:off x="3851920" y="407707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2" name="31 Elipse"/>
          <p:cNvSpPr/>
          <p:nvPr/>
        </p:nvSpPr>
        <p:spPr>
          <a:xfrm>
            <a:off x="3851920" y="4509120"/>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3" name="32 Elipse"/>
          <p:cNvSpPr/>
          <p:nvPr/>
        </p:nvSpPr>
        <p:spPr>
          <a:xfrm>
            <a:off x="3851920" y="4941168"/>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4" name="33 Elipse"/>
          <p:cNvSpPr/>
          <p:nvPr/>
        </p:nvSpPr>
        <p:spPr>
          <a:xfrm>
            <a:off x="3851920" y="5373216"/>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5" name="34 Elipse"/>
          <p:cNvSpPr/>
          <p:nvPr/>
        </p:nvSpPr>
        <p:spPr>
          <a:xfrm>
            <a:off x="3851920" y="5805264"/>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6" name="35 Elipse"/>
          <p:cNvSpPr/>
          <p:nvPr/>
        </p:nvSpPr>
        <p:spPr>
          <a:xfrm>
            <a:off x="3851920" y="6309320"/>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38" name="37 Conector recto"/>
          <p:cNvCxnSpPr/>
          <p:nvPr/>
        </p:nvCxnSpPr>
        <p:spPr>
          <a:xfrm>
            <a:off x="3887924" y="2348880"/>
            <a:ext cx="0" cy="2880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39 Conector recto"/>
          <p:cNvCxnSpPr>
            <a:stCxn id="28" idx="6"/>
          </p:cNvCxnSpPr>
          <p:nvPr/>
        </p:nvCxnSpPr>
        <p:spPr>
          <a:xfrm>
            <a:off x="3923928" y="2672916"/>
            <a:ext cx="3024336" cy="4320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42 Elipse"/>
          <p:cNvSpPr/>
          <p:nvPr/>
        </p:nvSpPr>
        <p:spPr>
          <a:xfrm>
            <a:off x="3851920" y="3573016"/>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45" name="44 Conector recto"/>
          <p:cNvCxnSpPr/>
          <p:nvPr/>
        </p:nvCxnSpPr>
        <p:spPr>
          <a:xfrm flipH="1">
            <a:off x="3935628" y="3612771"/>
            <a:ext cx="409275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a:off x="3883724" y="4108427"/>
            <a:ext cx="0" cy="23042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50 Conector recto"/>
          <p:cNvCxnSpPr>
            <a:stCxn id="29" idx="5"/>
            <a:endCxn id="30" idx="2"/>
          </p:cNvCxnSpPr>
          <p:nvPr/>
        </p:nvCxnSpPr>
        <p:spPr>
          <a:xfrm>
            <a:off x="7009727" y="3130423"/>
            <a:ext cx="946649" cy="4706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2" name="51 Tabla"/>
          <p:cNvGraphicFramePr>
            <a:graphicFrameLocks noGrp="1"/>
          </p:cNvGraphicFramePr>
          <p:nvPr>
            <p:extLst>
              <p:ext uri="{D42A27DB-BD31-4B8C-83A1-F6EECF244321}">
                <p14:modId xmlns:p14="http://schemas.microsoft.com/office/powerpoint/2010/main" val="2803325797"/>
              </p:ext>
            </p:extLst>
          </p:nvPr>
        </p:nvGraphicFramePr>
        <p:xfrm>
          <a:off x="3491880" y="1196752"/>
          <a:ext cx="5544616" cy="370840"/>
        </p:xfrm>
        <a:graphic>
          <a:graphicData uri="http://schemas.openxmlformats.org/drawingml/2006/table">
            <a:tbl>
              <a:tblPr firstRow="1" bandRow="1">
                <a:tableStyleId>{7DF18680-E054-41AD-8BC1-D1AEF772440D}</a:tableStyleId>
              </a:tblPr>
              <a:tblGrid>
                <a:gridCol w="864096"/>
                <a:gridCol w="1008112"/>
                <a:gridCol w="1080120"/>
                <a:gridCol w="1080120"/>
                <a:gridCol w="1512168"/>
              </a:tblGrid>
              <a:tr h="370840">
                <a:tc>
                  <a:txBody>
                    <a:bodyPr/>
                    <a:lstStyle/>
                    <a:p>
                      <a:pPr algn="ctr"/>
                      <a:r>
                        <a:rPr lang="es-ES" sz="800" dirty="0" smtClean="0">
                          <a:solidFill>
                            <a:schemeClr val="tx1"/>
                          </a:solidFill>
                        </a:rPr>
                        <a:t>Operación</a:t>
                      </a:r>
                      <a:endParaRPr lang="es-ES" sz="800" dirty="0">
                        <a:solidFill>
                          <a:schemeClr val="tx1"/>
                        </a:solidFill>
                      </a:endParaRPr>
                    </a:p>
                  </a:txBody>
                  <a:tcPr/>
                </a:tc>
                <a:tc>
                  <a:txBody>
                    <a:bodyPr/>
                    <a:lstStyle/>
                    <a:p>
                      <a:pPr algn="ctr"/>
                      <a:r>
                        <a:rPr lang="es-ES" sz="800" dirty="0" smtClean="0">
                          <a:solidFill>
                            <a:schemeClr val="tx1"/>
                          </a:solidFill>
                        </a:rPr>
                        <a:t>Transporte</a:t>
                      </a:r>
                      <a:endParaRPr lang="es-ES" sz="800" dirty="0">
                        <a:solidFill>
                          <a:schemeClr val="tx1"/>
                        </a:solidFill>
                      </a:endParaRPr>
                    </a:p>
                  </a:txBody>
                  <a:tcPr/>
                </a:tc>
                <a:tc>
                  <a:txBody>
                    <a:bodyPr/>
                    <a:lstStyle/>
                    <a:p>
                      <a:pPr algn="ctr"/>
                      <a:r>
                        <a:rPr lang="es-ES" sz="800" dirty="0" smtClean="0">
                          <a:solidFill>
                            <a:schemeClr val="tx1"/>
                          </a:solidFill>
                        </a:rPr>
                        <a:t>Almacenaje</a:t>
                      </a:r>
                      <a:endParaRPr lang="es-ES" sz="800" dirty="0">
                        <a:solidFill>
                          <a:schemeClr val="tx1"/>
                        </a:solidFill>
                      </a:endParaRPr>
                    </a:p>
                  </a:txBody>
                  <a:tcPr/>
                </a:tc>
                <a:tc>
                  <a:txBody>
                    <a:bodyPr/>
                    <a:lstStyle/>
                    <a:p>
                      <a:pPr algn="ctr"/>
                      <a:r>
                        <a:rPr lang="es-ES" sz="800" dirty="0" smtClean="0">
                          <a:solidFill>
                            <a:schemeClr val="tx1"/>
                          </a:solidFill>
                        </a:rPr>
                        <a:t>Inspección</a:t>
                      </a:r>
                      <a:endParaRPr lang="es-ES" sz="800" dirty="0">
                        <a:solidFill>
                          <a:schemeClr val="tx1"/>
                        </a:solidFill>
                      </a:endParaRPr>
                    </a:p>
                  </a:txBody>
                  <a:tcPr/>
                </a:tc>
                <a:tc>
                  <a:txBody>
                    <a:bodyPr/>
                    <a:lstStyle/>
                    <a:p>
                      <a:pPr algn="ctr"/>
                      <a:r>
                        <a:rPr lang="es-ES" sz="800" dirty="0" smtClean="0">
                          <a:solidFill>
                            <a:schemeClr val="tx1"/>
                          </a:solidFill>
                        </a:rPr>
                        <a:t>Decisión</a:t>
                      </a:r>
                      <a:endParaRPr lang="es-ES" sz="800" dirty="0">
                        <a:solidFill>
                          <a:schemeClr val="tx1"/>
                        </a:solidFill>
                      </a:endParaRPr>
                    </a:p>
                  </a:txBody>
                  <a:tcPr/>
                </a:tc>
              </a:tr>
            </a:tbl>
          </a:graphicData>
        </a:graphic>
      </p:graphicFrame>
      <p:cxnSp>
        <p:nvCxnSpPr>
          <p:cNvPr id="56" name="55 Conector recto"/>
          <p:cNvCxnSpPr>
            <a:endCxn id="31" idx="6"/>
          </p:cNvCxnSpPr>
          <p:nvPr/>
        </p:nvCxnSpPr>
        <p:spPr>
          <a:xfrm flipH="1">
            <a:off x="3923928" y="3609020"/>
            <a:ext cx="4104456" cy="504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56 CuadroTexto"/>
          <p:cNvSpPr txBox="1"/>
          <p:nvPr/>
        </p:nvSpPr>
        <p:spPr>
          <a:xfrm>
            <a:off x="6804248" y="3429580"/>
            <a:ext cx="792088" cy="215444"/>
          </a:xfrm>
          <a:prstGeom prst="rect">
            <a:avLst/>
          </a:prstGeom>
          <a:noFill/>
        </p:spPr>
        <p:txBody>
          <a:bodyPr wrap="square" rtlCol="0">
            <a:spAutoFit/>
          </a:bodyPr>
          <a:lstStyle/>
          <a:p>
            <a:r>
              <a:rPr lang="es-ES" sz="800" b="1" dirty="0" smtClean="0"/>
              <a:t>No cumple</a:t>
            </a:r>
            <a:endParaRPr lang="es-ES" sz="800" b="1" dirty="0"/>
          </a:p>
        </p:txBody>
      </p:sp>
      <p:sp>
        <p:nvSpPr>
          <p:cNvPr id="58" name="57 CuadroTexto"/>
          <p:cNvSpPr txBox="1"/>
          <p:nvPr/>
        </p:nvSpPr>
        <p:spPr>
          <a:xfrm>
            <a:off x="6804248" y="3717612"/>
            <a:ext cx="792088" cy="215444"/>
          </a:xfrm>
          <a:prstGeom prst="rect">
            <a:avLst/>
          </a:prstGeom>
          <a:noFill/>
        </p:spPr>
        <p:txBody>
          <a:bodyPr wrap="square" rtlCol="0">
            <a:spAutoFit/>
          </a:bodyPr>
          <a:lstStyle/>
          <a:p>
            <a:r>
              <a:rPr lang="es-ES" sz="800" b="1" dirty="0"/>
              <a:t>S</a:t>
            </a:r>
            <a:r>
              <a:rPr lang="es-ES" sz="800" b="1" dirty="0" smtClean="0"/>
              <a:t>i cumple</a:t>
            </a:r>
            <a:endParaRPr lang="es-ES" sz="800" b="1" dirty="0"/>
          </a:p>
        </p:txBody>
      </p:sp>
    </p:spTree>
    <p:extLst>
      <p:ext uri="{BB962C8B-B14F-4D97-AF65-F5344CB8AC3E}">
        <p14:creationId xmlns:p14="http://schemas.microsoft.com/office/powerpoint/2010/main" val="3968453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74638"/>
            <a:ext cx="8219256" cy="706090"/>
          </a:xfrm>
        </p:spPr>
        <p:txBody>
          <a:bodyPr>
            <a:noAutofit/>
          </a:bodyPr>
          <a:lstStyle/>
          <a:p>
            <a:r>
              <a:rPr lang="es-ES" sz="1600" b="1" dirty="0"/>
              <a:t>DIAGRAMA DE FLUJO DEL PROCESO EN EL NIVEL II: LLENADO DE WAMPOLE </a:t>
            </a:r>
            <a:r>
              <a:rPr lang="es-ES" sz="1600" b="1" dirty="0" smtClean="0"/>
              <a:t>EMULSIÓN</a:t>
            </a:r>
            <a:endParaRPr lang="es-ES" sz="1600"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289127341"/>
              </p:ext>
            </p:extLst>
          </p:nvPr>
        </p:nvGraphicFramePr>
        <p:xfrm>
          <a:off x="107504" y="1600200"/>
          <a:ext cx="8568952" cy="3225800"/>
        </p:xfrm>
        <a:graphic>
          <a:graphicData uri="http://schemas.openxmlformats.org/drawingml/2006/table">
            <a:tbl>
              <a:tblPr firstRow="1" bandRow="1">
                <a:tableStyleId>{5C22544A-7EE6-4342-B048-85BDC9FD1C3A}</a:tableStyleId>
              </a:tblPr>
              <a:tblGrid>
                <a:gridCol w="702438"/>
                <a:gridCol w="2681938"/>
                <a:gridCol w="936104"/>
                <a:gridCol w="1008112"/>
                <a:gridCol w="1080120"/>
                <a:gridCol w="1080120"/>
                <a:gridCol w="1080120"/>
              </a:tblGrid>
              <a:tr h="370840">
                <a:tc>
                  <a:txBody>
                    <a:bodyPr/>
                    <a:lstStyle/>
                    <a:p>
                      <a:pPr algn="ctr"/>
                      <a:r>
                        <a:rPr lang="es-ES" sz="800" dirty="0" smtClean="0">
                          <a:solidFill>
                            <a:schemeClr val="tx1"/>
                          </a:solidFill>
                        </a:rPr>
                        <a:t>Número</a:t>
                      </a:r>
                      <a:r>
                        <a:rPr lang="es-ES" sz="800" baseline="0" dirty="0" smtClean="0">
                          <a:solidFill>
                            <a:schemeClr val="tx1"/>
                          </a:solidFill>
                        </a:rPr>
                        <a:t> de actividad</a:t>
                      </a:r>
                      <a:endParaRPr lang="es-ES" sz="800" dirty="0">
                        <a:solidFill>
                          <a:schemeClr val="tx1"/>
                        </a:solidFill>
                      </a:endParaRPr>
                    </a:p>
                  </a:txBody>
                  <a:tcPr>
                    <a:solidFill>
                      <a:schemeClr val="accent5"/>
                    </a:solidFill>
                  </a:tcPr>
                </a:tc>
                <a:tc>
                  <a:txBody>
                    <a:bodyPr/>
                    <a:lstStyle/>
                    <a:p>
                      <a:r>
                        <a:rPr lang="es-ES" sz="800" dirty="0" smtClean="0">
                          <a:solidFill>
                            <a:schemeClr val="tx1"/>
                          </a:solidFill>
                        </a:rPr>
                        <a:t>Descripción de la Actividad</a:t>
                      </a:r>
                      <a:endParaRPr lang="es-ES" sz="800" dirty="0">
                        <a:solidFill>
                          <a:schemeClr val="tx1"/>
                        </a:solidFill>
                      </a:endParaRPr>
                    </a:p>
                  </a:txBody>
                  <a:tcPr>
                    <a:solidFill>
                      <a:schemeClr val="accent5"/>
                    </a:solidFill>
                  </a:tcPr>
                </a:tc>
                <a:tc>
                  <a:txBody>
                    <a:bodyPr/>
                    <a:lstStyle/>
                    <a:p>
                      <a:endParaRPr lang="es-ES" dirty="0"/>
                    </a:p>
                  </a:txBody>
                  <a:tcPr>
                    <a:solidFill>
                      <a:schemeClr val="accent5"/>
                    </a:solidFill>
                  </a:tcPr>
                </a:tc>
                <a:tc>
                  <a:txBody>
                    <a:bodyPr/>
                    <a:lstStyle/>
                    <a:p>
                      <a:endParaRPr lang="es-ES" dirty="0"/>
                    </a:p>
                  </a:txBody>
                  <a:tcPr>
                    <a:solidFill>
                      <a:schemeClr val="accent5"/>
                    </a:solidFill>
                  </a:tcPr>
                </a:tc>
                <a:tc>
                  <a:txBody>
                    <a:bodyPr/>
                    <a:lstStyle/>
                    <a:p>
                      <a:endParaRPr lang="es-ES" dirty="0"/>
                    </a:p>
                  </a:txBody>
                  <a:tcPr>
                    <a:solidFill>
                      <a:schemeClr val="accent5"/>
                    </a:solidFill>
                  </a:tcPr>
                </a:tc>
                <a:tc>
                  <a:txBody>
                    <a:bodyPr/>
                    <a:lstStyle/>
                    <a:p>
                      <a:endParaRPr lang="es-ES" dirty="0"/>
                    </a:p>
                  </a:txBody>
                  <a:tcPr>
                    <a:solidFill>
                      <a:schemeClr val="accent5"/>
                    </a:solidFill>
                  </a:tcPr>
                </a:tc>
                <a:tc>
                  <a:txBody>
                    <a:bodyPr/>
                    <a:lstStyle/>
                    <a:p>
                      <a:endParaRPr lang="es-ES" dirty="0"/>
                    </a:p>
                  </a:txBody>
                  <a:tcPr>
                    <a:solidFill>
                      <a:schemeClr val="accent5"/>
                    </a:solidFill>
                  </a:tcPr>
                </a:tc>
              </a:tr>
              <a:tr h="370840">
                <a:tc>
                  <a:txBody>
                    <a:bodyPr/>
                    <a:lstStyle/>
                    <a:p>
                      <a:r>
                        <a:rPr lang="es-ES" sz="800" b="1" dirty="0" smtClean="0">
                          <a:solidFill>
                            <a:schemeClr val="tx1"/>
                          </a:solidFill>
                        </a:rPr>
                        <a:t>11</a:t>
                      </a:r>
                      <a:endParaRPr lang="es-ES" sz="800" b="1" dirty="0">
                        <a:solidFill>
                          <a:schemeClr val="tx1"/>
                        </a:solidFill>
                      </a:endParaRPr>
                    </a:p>
                  </a:txBody>
                  <a:tcPr>
                    <a:solidFill>
                      <a:schemeClr val="bg1">
                        <a:lumMod val="85000"/>
                      </a:schemeClr>
                    </a:solidFill>
                  </a:tcPr>
                </a:tc>
                <a:tc>
                  <a:txBody>
                    <a:bodyPr/>
                    <a:lstStyle/>
                    <a:p>
                      <a:pPr algn="just"/>
                      <a:r>
                        <a:rPr lang="es-ES" sz="800" dirty="0" smtClean="0">
                          <a:solidFill>
                            <a:schemeClr val="tx1"/>
                          </a:solidFill>
                        </a:rPr>
                        <a:t>Insertar</a:t>
                      </a:r>
                      <a:r>
                        <a:rPr lang="es-ES" sz="800" baseline="0" dirty="0" smtClean="0">
                          <a:solidFill>
                            <a:schemeClr val="tx1"/>
                          </a:solidFill>
                        </a:rPr>
                        <a:t> frascos en estuches Wampole Emulsión  por parte de Dos (2) OIP. Frascos corren de manera continua en banda transportadora.</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12</a:t>
                      </a:r>
                      <a:endParaRPr lang="es-ES" sz="800" b="1" dirty="0">
                        <a:solidFill>
                          <a:schemeClr val="tx1"/>
                        </a:solidFill>
                      </a:endParaRPr>
                    </a:p>
                  </a:txBody>
                  <a:tcPr>
                    <a:solidFill>
                      <a:schemeClr val="bg1">
                        <a:lumMod val="85000"/>
                      </a:schemeClr>
                    </a:solidFill>
                  </a:tcPr>
                </a:tc>
                <a:tc>
                  <a:txBody>
                    <a:bodyPr/>
                    <a:lstStyle/>
                    <a:p>
                      <a:pPr algn="just"/>
                      <a:r>
                        <a:rPr lang="es-ES" sz="800" dirty="0" smtClean="0">
                          <a:solidFill>
                            <a:schemeClr val="tx1"/>
                          </a:solidFill>
                        </a:rPr>
                        <a:t>Dos (2) OIP embalan</a:t>
                      </a:r>
                      <a:r>
                        <a:rPr lang="es-ES" sz="800" baseline="0" dirty="0" smtClean="0">
                          <a:solidFill>
                            <a:schemeClr val="tx1"/>
                          </a:solidFill>
                        </a:rPr>
                        <a:t> estuches en cajas corrugados de 24 unidades por caja. Cajas se sellan mediante  enterradora automática.</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13</a:t>
                      </a:r>
                      <a:endParaRPr lang="es-ES" sz="800" b="1" dirty="0">
                        <a:solidFill>
                          <a:schemeClr val="tx1"/>
                        </a:solidFill>
                      </a:endParaRPr>
                    </a:p>
                  </a:txBody>
                  <a:tcPr>
                    <a:solidFill>
                      <a:schemeClr val="bg1">
                        <a:lumMod val="85000"/>
                      </a:schemeClr>
                    </a:solidFill>
                  </a:tcPr>
                </a:tc>
                <a:tc>
                  <a:txBody>
                    <a:bodyPr/>
                    <a:lstStyle/>
                    <a:p>
                      <a:pPr algn="just"/>
                      <a:r>
                        <a:rPr lang="es-ES" sz="800" dirty="0" smtClean="0">
                          <a:solidFill>
                            <a:schemeClr val="tx1"/>
                          </a:solidFill>
                        </a:rPr>
                        <a:t>Un (1)</a:t>
                      </a:r>
                      <a:r>
                        <a:rPr lang="es-ES" sz="800" baseline="0" dirty="0" smtClean="0">
                          <a:solidFill>
                            <a:schemeClr val="tx1"/>
                          </a:solidFill>
                        </a:rPr>
                        <a:t> OIP paletica cajas de producto. Paletica 3 pisos de cajas de 14 unidades por piso. Se identifica paleta con Formato Identificación de Paleta.</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14</a:t>
                      </a:r>
                      <a:endParaRPr lang="es-ES" sz="800" b="1" dirty="0">
                        <a:solidFill>
                          <a:schemeClr val="tx1"/>
                        </a:solidFill>
                      </a:endParaRPr>
                    </a:p>
                  </a:txBody>
                  <a:tcPr>
                    <a:solidFill>
                      <a:schemeClr val="bg1">
                        <a:lumMod val="85000"/>
                      </a:schemeClr>
                    </a:solidFill>
                  </a:tcPr>
                </a:tc>
                <a:tc>
                  <a:txBody>
                    <a:bodyPr/>
                    <a:lstStyle/>
                    <a:p>
                      <a:pPr algn="just"/>
                      <a:r>
                        <a:rPr lang="es-ES" sz="800" dirty="0" smtClean="0">
                          <a:solidFill>
                            <a:schemeClr val="tx1"/>
                          </a:solidFill>
                        </a:rPr>
                        <a:t>Trasladar Paleta a Almacén de Producto Terminado y se entrega a Un (1) OIP de APT.</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15</a:t>
                      </a:r>
                      <a:endParaRPr lang="es-ES" sz="800" b="1" dirty="0">
                        <a:solidFill>
                          <a:schemeClr val="tx1"/>
                        </a:solidFill>
                      </a:endParaRPr>
                    </a:p>
                  </a:txBody>
                  <a:tcPr>
                    <a:solidFill>
                      <a:schemeClr val="bg1">
                        <a:lumMod val="85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800" dirty="0" smtClean="0">
                          <a:solidFill>
                            <a:schemeClr val="tx1"/>
                          </a:solidFill>
                        </a:rPr>
                        <a:t>Inspección de Paleta</a:t>
                      </a:r>
                      <a:r>
                        <a:rPr lang="es-ES" sz="800" baseline="0" dirty="0" smtClean="0">
                          <a:solidFill>
                            <a:schemeClr val="tx1"/>
                          </a:solidFill>
                        </a:rPr>
                        <a:t> por  parte de OIP de APT.</a:t>
                      </a:r>
                      <a:endParaRPr lang="es-ES" sz="800" dirty="0" smtClean="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16</a:t>
                      </a:r>
                      <a:endParaRPr lang="es-ES" sz="800" b="1" dirty="0">
                        <a:solidFill>
                          <a:schemeClr val="tx1"/>
                        </a:solidFill>
                      </a:endParaRPr>
                    </a:p>
                  </a:txBody>
                  <a:tcPr>
                    <a:solidFill>
                      <a:schemeClr val="bg1">
                        <a:lumMod val="85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800" dirty="0" smtClean="0">
                          <a:solidFill>
                            <a:schemeClr val="tx1"/>
                          </a:solidFill>
                        </a:rPr>
                        <a:t>¿Cumple</a:t>
                      </a:r>
                      <a:r>
                        <a:rPr lang="es-ES" sz="800" baseline="0" dirty="0" smtClean="0">
                          <a:solidFill>
                            <a:schemeClr val="tx1"/>
                          </a:solidFill>
                        </a:rPr>
                        <a:t> la Paleta de PT con las CC?. No cumple. Se regresa Paleta para Revisión . Si cumple. Sigue  con Actividad No. 17.</a:t>
                      </a:r>
                      <a:endParaRPr lang="es-ES" sz="800" dirty="0" smtClean="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r h="370840">
                <a:tc>
                  <a:txBody>
                    <a:bodyPr/>
                    <a:lstStyle/>
                    <a:p>
                      <a:r>
                        <a:rPr lang="es-ES" sz="800" b="1" dirty="0" smtClean="0">
                          <a:solidFill>
                            <a:schemeClr val="tx1"/>
                          </a:solidFill>
                        </a:rPr>
                        <a:t>17</a:t>
                      </a:r>
                      <a:endParaRPr lang="es-ES" sz="800" b="1" dirty="0">
                        <a:solidFill>
                          <a:schemeClr val="tx1"/>
                        </a:solidFill>
                      </a:endParaRPr>
                    </a:p>
                  </a:txBody>
                  <a:tcPr>
                    <a:solidFill>
                      <a:schemeClr val="bg1">
                        <a:lumMod val="85000"/>
                      </a:schemeClr>
                    </a:solidFill>
                  </a:tcPr>
                </a:tc>
                <a:tc>
                  <a:txBody>
                    <a:bodyPr/>
                    <a:lstStyle/>
                    <a:p>
                      <a:pPr algn="just"/>
                      <a:r>
                        <a:rPr lang="es-ES" sz="800" dirty="0" smtClean="0">
                          <a:solidFill>
                            <a:schemeClr val="tx1"/>
                          </a:solidFill>
                        </a:rPr>
                        <a:t>Un (1)</a:t>
                      </a:r>
                      <a:r>
                        <a:rPr lang="es-ES" sz="800" baseline="0" dirty="0" smtClean="0">
                          <a:solidFill>
                            <a:schemeClr val="tx1"/>
                          </a:solidFill>
                        </a:rPr>
                        <a:t> OIP almacena paleta en APT.</a:t>
                      </a:r>
                      <a:endParaRPr lang="es-ES" sz="800" dirty="0">
                        <a:solidFill>
                          <a:schemeClr val="tx1"/>
                        </a:solidFill>
                      </a:endParaRPr>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c>
                  <a:txBody>
                    <a:bodyPr/>
                    <a:lstStyle/>
                    <a:p>
                      <a:endParaRPr lang="es-ES" dirty="0"/>
                    </a:p>
                  </a:txBody>
                  <a:tcPr>
                    <a:solidFill>
                      <a:schemeClr val="bg1">
                        <a:lumMod val="85000"/>
                      </a:schemeClr>
                    </a:solidFill>
                  </a:tcPr>
                </a:tc>
              </a:tr>
            </a:tbl>
          </a:graphicData>
        </a:graphic>
      </p:graphicFrame>
      <p:sp>
        <p:nvSpPr>
          <p:cNvPr id="5" name="4 Conector"/>
          <p:cNvSpPr/>
          <p:nvPr/>
        </p:nvSpPr>
        <p:spPr>
          <a:xfrm>
            <a:off x="3779036" y="1644984"/>
            <a:ext cx="313184" cy="228600"/>
          </a:xfrm>
          <a:prstGeom prst="flowChartConnector">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5 Flecha derecha"/>
          <p:cNvSpPr/>
          <p:nvPr/>
        </p:nvSpPr>
        <p:spPr>
          <a:xfrm>
            <a:off x="4860032" y="1644984"/>
            <a:ext cx="288032" cy="242316"/>
          </a:xfrm>
          <a:prstGeom prst="right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6 Combinar"/>
          <p:cNvSpPr/>
          <p:nvPr/>
        </p:nvSpPr>
        <p:spPr>
          <a:xfrm>
            <a:off x="5757452" y="1671092"/>
            <a:ext cx="342900" cy="229556"/>
          </a:xfrm>
          <a:prstGeom prst="flowChartMerg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7 Proceso"/>
          <p:cNvSpPr/>
          <p:nvPr/>
        </p:nvSpPr>
        <p:spPr>
          <a:xfrm>
            <a:off x="6892440" y="1644984"/>
            <a:ext cx="216024" cy="264032"/>
          </a:xfrm>
          <a:prstGeom prst="flowChartProcess">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 name="8 Rombo"/>
          <p:cNvSpPr/>
          <p:nvPr/>
        </p:nvSpPr>
        <p:spPr>
          <a:xfrm>
            <a:off x="7884368" y="1628800"/>
            <a:ext cx="354520" cy="288032"/>
          </a:xfrm>
          <a:prstGeom prst="diamond">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 name="18 Elipse"/>
          <p:cNvSpPr/>
          <p:nvPr/>
        </p:nvSpPr>
        <p:spPr>
          <a:xfrm>
            <a:off x="3900297" y="2168860"/>
            <a:ext cx="71295"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 name="21 Elipse"/>
          <p:cNvSpPr/>
          <p:nvPr/>
        </p:nvSpPr>
        <p:spPr>
          <a:xfrm>
            <a:off x="3901576" y="263691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 name="22 Elipse"/>
          <p:cNvSpPr/>
          <p:nvPr/>
        </p:nvSpPr>
        <p:spPr>
          <a:xfrm>
            <a:off x="3899756" y="299695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 name="23 Elipse"/>
          <p:cNvSpPr/>
          <p:nvPr/>
        </p:nvSpPr>
        <p:spPr>
          <a:xfrm>
            <a:off x="4860032" y="3501008"/>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 name="24 Elipse"/>
          <p:cNvSpPr/>
          <p:nvPr/>
        </p:nvSpPr>
        <p:spPr>
          <a:xfrm>
            <a:off x="7000452" y="3861048"/>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 name="25 Elipse"/>
          <p:cNvSpPr/>
          <p:nvPr/>
        </p:nvSpPr>
        <p:spPr>
          <a:xfrm>
            <a:off x="8061628" y="4221088"/>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 name="26 Elipse"/>
          <p:cNvSpPr/>
          <p:nvPr/>
        </p:nvSpPr>
        <p:spPr>
          <a:xfrm>
            <a:off x="3899756" y="4257092"/>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 name="27 Elipse"/>
          <p:cNvSpPr/>
          <p:nvPr/>
        </p:nvSpPr>
        <p:spPr>
          <a:xfrm>
            <a:off x="5930242" y="4581128"/>
            <a:ext cx="72008" cy="72008"/>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cxnSp>
        <p:nvCxnSpPr>
          <p:cNvPr id="68" name="67 Conector recto"/>
          <p:cNvCxnSpPr>
            <a:stCxn id="27" idx="6"/>
            <a:endCxn id="26" idx="2"/>
          </p:cNvCxnSpPr>
          <p:nvPr/>
        </p:nvCxnSpPr>
        <p:spPr>
          <a:xfrm flipV="1">
            <a:off x="3971764" y="4257092"/>
            <a:ext cx="4089864" cy="360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69 Conector recto"/>
          <p:cNvCxnSpPr>
            <a:endCxn id="28" idx="6"/>
          </p:cNvCxnSpPr>
          <p:nvPr/>
        </p:nvCxnSpPr>
        <p:spPr>
          <a:xfrm flipH="1">
            <a:off x="6002250" y="4257092"/>
            <a:ext cx="2059378" cy="3600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77 Conector recto"/>
          <p:cNvCxnSpPr/>
          <p:nvPr/>
        </p:nvCxnSpPr>
        <p:spPr>
          <a:xfrm>
            <a:off x="3935760" y="2240868"/>
            <a:ext cx="0" cy="3960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81 Conector recto"/>
          <p:cNvCxnSpPr/>
          <p:nvPr/>
        </p:nvCxnSpPr>
        <p:spPr>
          <a:xfrm>
            <a:off x="3935628" y="2708920"/>
            <a:ext cx="132" cy="3600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85 Conector recto"/>
          <p:cNvCxnSpPr>
            <a:stCxn id="23" idx="5"/>
            <a:endCxn id="24" idx="2"/>
          </p:cNvCxnSpPr>
          <p:nvPr/>
        </p:nvCxnSpPr>
        <p:spPr>
          <a:xfrm>
            <a:off x="3961219" y="3058415"/>
            <a:ext cx="898813" cy="4785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89 Conector recto"/>
          <p:cNvCxnSpPr>
            <a:endCxn id="25" idx="2"/>
          </p:cNvCxnSpPr>
          <p:nvPr/>
        </p:nvCxnSpPr>
        <p:spPr>
          <a:xfrm>
            <a:off x="4932040" y="3537012"/>
            <a:ext cx="2068412" cy="3600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99 Conector recto"/>
          <p:cNvCxnSpPr>
            <a:endCxn id="25" idx="5"/>
          </p:cNvCxnSpPr>
          <p:nvPr/>
        </p:nvCxnSpPr>
        <p:spPr>
          <a:xfrm flipH="1" flipV="1">
            <a:off x="7061915" y="3922511"/>
            <a:ext cx="999713" cy="334581"/>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04" name="103 Tabla"/>
          <p:cNvGraphicFramePr>
            <a:graphicFrameLocks noGrp="1"/>
          </p:cNvGraphicFramePr>
          <p:nvPr>
            <p:extLst>
              <p:ext uri="{D42A27DB-BD31-4B8C-83A1-F6EECF244321}">
                <p14:modId xmlns:p14="http://schemas.microsoft.com/office/powerpoint/2010/main" val="3455580852"/>
              </p:ext>
            </p:extLst>
          </p:nvPr>
        </p:nvGraphicFramePr>
        <p:xfrm>
          <a:off x="3491880" y="1196752"/>
          <a:ext cx="5184576" cy="370840"/>
        </p:xfrm>
        <a:graphic>
          <a:graphicData uri="http://schemas.openxmlformats.org/drawingml/2006/table">
            <a:tbl>
              <a:tblPr firstRow="1" bandRow="1">
                <a:tableStyleId>{7DF18680-E054-41AD-8BC1-D1AEF772440D}</a:tableStyleId>
              </a:tblPr>
              <a:tblGrid>
                <a:gridCol w="936104"/>
                <a:gridCol w="1008112"/>
                <a:gridCol w="1080120"/>
                <a:gridCol w="1080120"/>
                <a:gridCol w="1080120"/>
              </a:tblGrid>
              <a:tr h="370840">
                <a:tc>
                  <a:txBody>
                    <a:bodyPr/>
                    <a:lstStyle/>
                    <a:p>
                      <a:pPr algn="ctr"/>
                      <a:r>
                        <a:rPr lang="es-ES" sz="800" dirty="0" smtClean="0">
                          <a:solidFill>
                            <a:schemeClr val="tx1"/>
                          </a:solidFill>
                        </a:rPr>
                        <a:t>Operación</a:t>
                      </a:r>
                      <a:endParaRPr lang="es-ES" sz="800" dirty="0">
                        <a:solidFill>
                          <a:schemeClr val="tx1"/>
                        </a:solidFill>
                      </a:endParaRPr>
                    </a:p>
                  </a:txBody>
                  <a:tcPr/>
                </a:tc>
                <a:tc>
                  <a:txBody>
                    <a:bodyPr/>
                    <a:lstStyle/>
                    <a:p>
                      <a:pPr algn="ctr"/>
                      <a:r>
                        <a:rPr lang="es-ES" sz="800" dirty="0" smtClean="0">
                          <a:solidFill>
                            <a:schemeClr val="tx1"/>
                          </a:solidFill>
                        </a:rPr>
                        <a:t>Transporte</a:t>
                      </a:r>
                      <a:endParaRPr lang="es-ES" sz="800" dirty="0">
                        <a:solidFill>
                          <a:schemeClr val="tx1"/>
                        </a:solidFill>
                      </a:endParaRPr>
                    </a:p>
                  </a:txBody>
                  <a:tcPr/>
                </a:tc>
                <a:tc>
                  <a:txBody>
                    <a:bodyPr/>
                    <a:lstStyle/>
                    <a:p>
                      <a:pPr algn="ctr"/>
                      <a:r>
                        <a:rPr lang="es-ES" sz="800" dirty="0" smtClean="0">
                          <a:solidFill>
                            <a:schemeClr val="tx1"/>
                          </a:solidFill>
                        </a:rPr>
                        <a:t>Almacenaje</a:t>
                      </a:r>
                      <a:endParaRPr lang="es-ES" sz="800" dirty="0">
                        <a:solidFill>
                          <a:schemeClr val="tx1"/>
                        </a:solidFill>
                      </a:endParaRPr>
                    </a:p>
                  </a:txBody>
                  <a:tcPr/>
                </a:tc>
                <a:tc>
                  <a:txBody>
                    <a:bodyPr/>
                    <a:lstStyle/>
                    <a:p>
                      <a:pPr algn="ctr"/>
                      <a:r>
                        <a:rPr lang="es-ES" sz="800" dirty="0" smtClean="0">
                          <a:solidFill>
                            <a:schemeClr val="tx1"/>
                          </a:solidFill>
                        </a:rPr>
                        <a:t>Inspección</a:t>
                      </a:r>
                      <a:endParaRPr lang="es-ES" sz="800" dirty="0">
                        <a:solidFill>
                          <a:schemeClr val="tx1"/>
                        </a:solidFill>
                      </a:endParaRPr>
                    </a:p>
                  </a:txBody>
                  <a:tcPr/>
                </a:tc>
                <a:tc>
                  <a:txBody>
                    <a:bodyPr/>
                    <a:lstStyle/>
                    <a:p>
                      <a:pPr algn="ctr"/>
                      <a:r>
                        <a:rPr lang="es-ES" sz="800" dirty="0" smtClean="0">
                          <a:solidFill>
                            <a:schemeClr val="tx1"/>
                          </a:solidFill>
                        </a:rPr>
                        <a:t>Decisión</a:t>
                      </a:r>
                      <a:endParaRPr lang="es-ES" sz="800" dirty="0">
                        <a:solidFill>
                          <a:schemeClr val="tx1"/>
                        </a:solidFill>
                      </a:endParaRPr>
                    </a:p>
                  </a:txBody>
                  <a:tcPr/>
                </a:tc>
              </a:tr>
            </a:tbl>
          </a:graphicData>
        </a:graphic>
      </p:graphicFrame>
      <p:sp>
        <p:nvSpPr>
          <p:cNvPr id="105" name="104 CuadroTexto"/>
          <p:cNvSpPr txBox="1"/>
          <p:nvPr/>
        </p:nvSpPr>
        <p:spPr>
          <a:xfrm>
            <a:off x="6804248" y="4077072"/>
            <a:ext cx="792088" cy="215444"/>
          </a:xfrm>
          <a:prstGeom prst="rect">
            <a:avLst/>
          </a:prstGeom>
          <a:noFill/>
        </p:spPr>
        <p:txBody>
          <a:bodyPr wrap="square" rtlCol="0">
            <a:spAutoFit/>
          </a:bodyPr>
          <a:lstStyle/>
          <a:p>
            <a:r>
              <a:rPr lang="es-ES" sz="800" b="1" dirty="0" smtClean="0"/>
              <a:t>No cumple</a:t>
            </a:r>
            <a:endParaRPr lang="es-ES" sz="800" b="1" dirty="0"/>
          </a:p>
        </p:txBody>
      </p:sp>
      <p:sp>
        <p:nvSpPr>
          <p:cNvPr id="106" name="105 CuadroTexto"/>
          <p:cNvSpPr txBox="1"/>
          <p:nvPr/>
        </p:nvSpPr>
        <p:spPr>
          <a:xfrm>
            <a:off x="6876256" y="4405888"/>
            <a:ext cx="792088" cy="215444"/>
          </a:xfrm>
          <a:prstGeom prst="rect">
            <a:avLst/>
          </a:prstGeom>
          <a:noFill/>
        </p:spPr>
        <p:txBody>
          <a:bodyPr wrap="square" rtlCol="0">
            <a:spAutoFit/>
          </a:bodyPr>
          <a:lstStyle/>
          <a:p>
            <a:r>
              <a:rPr lang="es-ES" sz="800" b="1" dirty="0" smtClean="0"/>
              <a:t>Si cumple</a:t>
            </a:r>
            <a:endParaRPr lang="es-ES" sz="800" b="1" dirty="0"/>
          </a:p>
        </p:txBody>
      </p:sp>
    </p:spTree>
    <p:extLst>
      <p:ext uri="{BB962C8B-B14F-4D97-AF65-F5344CB8AC3E}">
        <p14:creationId xmlns:p14="http://schemas.microsoft.com/office/powerpoint/2010/main" val="382587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pPr marL="0" indent="0" algn="just">
              <a:buNone/>
            </a:pPr>
            <a:r>
              <a:rPr lang="es-ES" sz="1600" dirty="0" smtClean="0"/>
              <a:t>El tipo de diagrama utilizado fue el Diagrama de Flujo Vertical. Este permite:</a:t>
            </a:r>
          </a:p>
          <a:p>
            <a:pPr marL="0" indent="0" algn="just">
              <a:buNone/>
            </a:pPr>
            <a:endParaRPr lang="es-ES" sz="1600" dirty="0"/>
          </a:p>
          <a:p>
            <a:pPr algn="just">
              <a:buFont typeface="+mj-lt"/>
              <a:buAutoNum type="alphaLcParenR"/>
            </a:pPr>
            <a:r>
              <a:rPr lang="es-ES" sz="1600" dirty="0" smtClean="0"/>
              <a:t>Armar las actividades del proceso de Llenado Wampole Emulsión de manera sencilla y comprensiva.</a:t>
            </a:r>
          </a:p>
          <a:p>
            <a:pPr algn="just">
              <a:buFont typeface="+mj-lt"/>
              <a:buAutoNum type="alphaLcParenR"/>
            </a:pPr>
            <a:r>
              <a:rPr lang="es-ES" sz="1600" dirty="0" smtClean="0"/>
              <a:t>Permite analizar actividades que puedan suprimirse o agregarse .</a:t>
            </a:r>
          </a:p>
          <a:p>
            <a:pPr algn="just">
              <a:buFont typeface="+mj-lt"/>
              <a:buAutoNum type="alphaLcParenR"/>
            </a:pPr>
            <a:r>
              <a:rPr lang="es-ES" sz="1600" dirty="0" smtClean="0"/>
              <a:t>El proceso de Llenado de Wampole Emulsión carece de Diagrama de Flujo. Al elaborar el Diagrama se le agrega valor al proceso.</a:t>
            </a:r>
          </a:p>
          <a:p>
            <a:pPr algn="just">
              <a:buFont typeface="+mj-lt"/>
              <a:buAutoNum type="alphaLcParenR"/>
            </a:pPr>
            <a:r>
              <a:rPr lang="es-ES" sz="1600" dirty="0" smtClean="0"/>
              <a:t>Puede ser utilizado por otros departamentos para diversos análisis.</a:t>
            </a:r>
          </a:p>
          <a:p>
            <a:pPr algn="just">
              <a:buFont typeface="+mj-lt"/>
              <a:buAutoNum type="alphaLcParenR"/>
            </a:pPr>
            <a:r>
              <a:rPr lang="es-ES" sz="1600" dirty="0" smtClean="0"/>
              <a:t>Fácil aplicación en el Diagrama de la Filosofía JAT para establecer las actividades que Agregan </a:t>
            </a:r>
            <a:r>
              <a:rPr lang="es-ES" sz="1600" dirty="0"/>
              <a:t>V</a:t>
            </a:r>
            <a:r>
              <a:rPr lang="es-ES" sz="1600" dirty="0" smtClean="0"/>
              <a:t>alor y las actividades que son Desperdicio.</a:t>
            </a:r>
          </a:p>
          <a:p>
            <a:pPr marL="0" indent="0" algn="just">
              <a:buNone/>
            </a:pPr>
            <a:endParaRPr lang="es-ES" sz="1600" dirty="0"/>
          </a:p>
        </p:txBody>
      </p:sp>
    </p:spTree>
    <p:extLst>
      <p:ext uri="{BB962C8B-B14F-4D97-AF65-F5344CB8AC3E}">
        <p14:creationId xmlns:p14="http://schemas.microsoft.com/office/powerpoint/2010/main" val="44769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1600" b="1" dirty="0" smtClean="0"/>
              <a:t>ACTIVIDADES DEL PROCESO LLENADO WAMPOLE EMULSIÓN</a:t>
            </a:r>
            <a:endParaRPr lang="es-ES" sz="1600" b="1" dirty="0"/>
          </a:p>
        </p:txBody>
      </p:sp>
      <p:sp>
        <p:nvSpPr>
          <p:cNvPr id="3" name="2 Marcador de contenido"/>
          <p:cNvSpPr>
            <a:spLocks noGrp="1"/>
          </p:cNvSpPr>
          <p:nvPr>
            <p:ph idx="1"/>
          </p:nvPr>
        </p:nvSpPr>
        <p:spPr/>
        <p:txBody>
          <a:bodyPr>
            <a:normAutofit fontScale="25000" lnSpcReduction="20000"/>
          </a:bodyPr>
          <a:lstStyle/>
          <a:p>
            <a:pPr marL="228600" indent="-228600">
              <a:buFont typeface="+mj-lt"/>
              <a:buAutoNum type="arabicPeriod"/>
            </a:pPr>
            <a:r>
              <a:rPr lang="es-ES" sz="3600" b="1" i="1" dirty="0" smtClean="0"/>
              <a:t>Operación:</a:t>
            </a:r>
          </a:p>
          <a:p>
            <a:pPr marL="228600" indent="-228600">
              <a:buFont typeface="+mj-lt"/>
              <a:buAutoNum type="alphaLcParenR"/>
            </a:pPr>
            <a:r>
              <a:rPr lang="es-ES" sz="3600" dirty="0"/>
              <a:t>Recibir Formato “Protocolo Despeje de Línea” Wampole Emulsión por parte de Gerencia de Elaboración</a:t>
            </a:r>
            <a:r>
              <a:rPr lang="es-ES" sz="3600" dirty="0" smtClean="0"/>
              <a:t>.</a:t>
            </a:r>
          </a:p>
          <a:p>
            <a:pPr marL="228600" indent="-228600">
              <a:buFont typeface="+mj-lt"/>
              <a:buAutoNum type="alphaLcParenR"/>
            </a:pPr>
            <a:r>
              <a:rPr lang="es-ES" sz="3600" dirty="0"/>
              <a:t>Firmar Formato “Protocolo Despeje de Línea” Wampole Emulsión por parte de Coordinador de Producción</a:t>
            </a:r>
            <a:r>
              <a:rPr lang="es-ES" sz="3600" dirty="0" smtClean="0"/>
              <a:t>.</a:t>
            </a:r>
          </a:p>
          <a:p>
            <a:pPr marL="228600" indent="-228600">
              <a:buFont typeface="+mj-lt"/>
              <a:buAutoNum type="alphaLcParenR"/>
            </a:pPr>
            <a:r>
              <a:rPr lang="es-ES" sz="3600" dirty="0"/>
              <a:t>¿Cumple con los requerimientos el Formato “Protocolo Despeje de Línea “ Wampole Emulsión? No cumple. Coordinador de Producción revisa y corrige errores en Formato. </a:t>
            </a:r>
            <a:endParaRPr lang="es-ES" sz="3600" dirty="0" smtClean="0"/>
          </a:p>
          <a:p>
            <a:pPr marL="228600" indent="-228600">
              <a:buFont typeface="+mj-lt"/>
              <a:buAutoNum type="alphaLcParenR"/>
            </a:pPr>
            <a:r>
              <a:rPr lang="es-ES" sz="3600" dirty="0"/>
              <a:t>Distribuir Operarios Integrales de Producción (OIP) a los respectivos puestos de Trabajo que conforman la Línea de Llenado Wampole </a:t>
            </a:r>
            <a:r>
              <a:rPr lang="es-ES" sz="3600" dirty="0" smtClean="0"/>
              <a:t>Emulsión.</a:t>
            </a:r>
          </a:p>
          <a:p>
            <a:pPr marL="228600" indent="-228600">
              <a:buFont typeface="+mj-lt"/>
              <a:buAutoNum type="alphaLcParenR"/>
            </a:pPr>
            <a:r>
              <a:rPr lang="es-ES" sz="3600" dirty="0"/>
              <a:t>Un (1) OIP coloca frascos de vidrio en mesa de distribución para el inicio del proceso</a:t>
            </a:r>
            <a:r>
              <a:rPr lang="es-ES" sz="3600" dirty="0" smtClean="0"/>
              <a:t>.</a:t>
            </a:r>
          </a:p>
          <a:p>
            <a:pPr marL="228600" indent="-228600">
              <a:buFont typeface="+mj-lt"/>
              <a:buAutoNum type="alphaLcParenR"/>
            </a:pPr>
            <a:r>
              <a:rPr lang="es-ES" sz="3600" dirty="0"/>
              <a:t>Dos (2) OIP colocan etiquetas en frascos de vidrio que corren a través de banda transportadora hacia la Maquina de Llenado Automático PKB</a:t>
            </a:r>
            <a:r>
              <a:rPr lang="es-ES" sz="3600" dirty="0" smtClean="0"/>
              <a:t>.</a:t>
            </a:r>
          </a:p>
          <a:p>
            <a:pPr marL="228600" indent="-228600">
              <a:buFont typeface="+mj-lt"/>
              <a:buAutoNum type="alphaLcParenR"/>
            </a:pPr>
            <a:r>
              <a:rPr lang="es-ES" sz="3600" dirty="0"/>
              <a:t>Llenar frascos en Llenadora Automática PKB  controlada por un (1) OIP. Frascos corren a través de banda transportadora hacia Tapadora Automática</a:t>
            </a:r>
            <a:r>
              <a:rPr lang="es-ES" sz="3600" dirty="0" smtClean="0"/>
              <a:t>.</a:t>
            </a:r>
          </a:p>
          <a:p>
            <a:pPr marL="228600" indent="-228600">
              <a:buFont typeface="+mj-lt"/>
              <a:buAutoNum type="alphaLcParenR"/>
            </a:pPr>
            <a:r>
              <a:rPr lang="es-ES" sz="3600" dirty="0"/>
              <a:t>Tapar frascos con Tapadora Automática Salkin controlada por un (1) OIP. Frascos corren a través de Banda Transportadora hacia Codificadora Automática </a:t>
            </a:r>
            <a:r>
              <a:rPr lang="es-ES" sz="3600" dirty="0" smtClean="0"/>
              <a:t>Sanase.</a:t>
            </a:r>
          </a:p>
          <a:p>
            <a:pPr marL="228600" indent="-228600">
              <a:buFont typeface="+mj-lt"/>
              <a:buAutoNum type="alphaLcParenR"/>
            </a:pPr>
            <a:r>
              <a:rPr lang="es-ES" sz="3600" dirty="0"/>
              <a:t>Codificar tapas de frascos mediante Codificadora Automática </a:t>
            </a:r>
            <a:r>
              <a:rPr lang="es-ES" sz="3600" dirty="0" smtClean="0"/>
              <a:t>Sanase. </a:t>
            </a:r>
            <a:r>
              <a:rPr lang="es-ES" sz="3600" dirty="0"/>
              <a:t>Frascos corren de manera continua en banda transportadora</a:t>
            </a:r>
            <a:r>
              <a:rPr lang="es-ES" sz="3600" dirty="0" smtClean="0"/>
              <a:t>.</a:t>
            </a:r>
          </a:p>
          <a:p>
            <a:pPr marL="228600" indent="-228600">
              <a:buFont typeface="+mj-lt"/>
              <a:buAutoNum type="alphaLcParenR"/>
            </a:pPr>
            <a:r>
              <a:rPr lang="es-ES" sz="3600" dirty="0"/>
              <a:t>Insertar frascos en estuches Wampole Emulsión  por parte de Dos (2) OIP. Frascos corren de manera continua en banda transportadora</a:t>
            </a:r>
            <a:r>
              <a:rPr lang="es-ES" sz="3600" dirty="0" smtClean="0"/>
              <a:t>.</a:t>
            </a:r>
          </a:p>
          <a:p>
            <a:pPr marL="228600" indent="-228600">
              <a:buFont typeface="+mj-lt"/>
              <a:buAutoNum type="alphaLcParenR"/>
            </a:pPr>
            <a:r>
              <a:rPr lang="es-ES" sz="3600" dirty="0"/>
              <a:t>Dos (2) OIP embalan estuches en cajas corrugados de 24 unidades por caja. Cajas se sellan mediante  </a:t>
            </a:r>
            <a:r>
              <a:rPr lang="es-ES" sz="3600" dirty="0" smtClean="0"/>
              <a:t>enterradora </a:t>
            </a:r>
            <a:r>
              <a:rPr lang="es-ES" sz="3600" dirty="0"/>
              <a:t>automática</a:t>
            </a:r>
            <a:r>
              <a:rPr lang="es-ES" sz="3600" dirty="0" smtClean="0"/>
              <a:t>.</a:t>
            </a:r>
          </a:p>
          <a:p>
            <a:pPr marL="228600" indent="-228600">
              <a:buFont typeface="+mj-lt"/>
              <a:buAutoNum type="alphaLcParenR"/>
            </a:pPr>
            <a:r>
              <a:rPr lang="es-ES" sz="3600" dirty="0"/>
              <a:t>Un (1) OIP </a:t>
            </a:r>
            <a:r>
              <a:rPr lang="es-ES" sz="3600" dirty="0" smtClean="0"/>
              <a:t>paletica </a:t>
            </a:r>
            <a:r>
              <a:rPr lang="es-ES" sz="3600" dirty="0"/>
              <a:t>cajas de producto. </a:t>
            </a:r>
            <a:r>
              <a:rPr lang="es-ES" sz="3600" dirty="0" smtClean="0"/>
              <a:t>Paletica </a:t>
            </a:r>
            <a:r>
              <a:rPr lang="es-ES" sz="3600" dirty="0"/>
              <a:t>3 pisos de cajas de 14 unidades por piso. Se identifica paleta con Formato Identificación de Paleta</a:t>
            </a:r>
            <a:r>
              <a:rPr lang="es-ES" sz="3600" dirty="0" smtClean="0"/>
              <a:t>.</a:t>
            </a:r>
          </a:p>
          <a:p>
            <a:pPr marL="228600" indent="-228600">
              <a:buFont typeface="+mj-lt"/>
              <a:buAutoNum type="alphaLcParenR"/>
            </a:pPr>
            <a:r>
              <a:rPr lang="es-ES" sz="3600" dirty="0"/>
              <a:t>¿Cumple la Paleta de PT con las CC?. No cumple. Se regresa Paleta para </a:t>
            </a:r>
            <a:r>
              <a:rPr lang="es-ES" sz="3600" dirty="0" smtClean="0"/>
              <a:t>Revisión.</a:t>
            </a:r>
          </a:p>
          <a:p>
            <a:pPr marL="0" indent="0">
              <a:buNone/>
            </a:pPr>
            <a:endParaRPr lang="es-ES" sz="3600" dirty="0"/>
          </a:p>
          <a:p>
            <a:pPr marL="228600" indent="-228600">
              <a:buAutoNum type="arabicPeriod" startAt="2"/>
            </a:pPr>
            <a:r>
              <a:rPr lang="es-ES" sz="3600" b="1" i="1" dirty="0" smtClean="0"/>
              <a:t>Transporte: </a:t>
            </a:r>
          </a:p>
          <a:p>
            <a:pPr marL="228600" indent="-228600">
              <a:buFont typeface="+mj-lt"/>
              <a:buAutoNum type="alphaLcParenR"/>
            </a:pPr>
            <a:r>
              <a:rPr lang="es-ES" sz="3600" dirty="0"/>
              <a:t>Trasladar Paleta a Almacén de Producto Terminado y se entrega a Un (1) OIP de APT.</a:t>
            </a:r>
          </a:p>
          <a:p>
            <a:pPr marL="0" indent="0">
              <a:buNone/>
            </a:pPr>
            <a:endParaRPr lang="es-ES" sz="3600" dirty="0" smtClean="0"/>
          </a:p>
          <a:p>
            <a:pPr marL="228600" indent="-228600">
              <a:buAutoNum type="arabicPeriod" startAt="3"/>
            </a:pPr>
            <a:r>
              <a:rPr lang="es-ES" sz="3600" b="1" i="1" dirty="0" smtClean="0"/>
              <a:t>Almacenaje:</a:t>
            </a:r>
          </a:p>
          <a:p>
            <a:pPr marL="228600" indent="-228600">
              <a:buFont typeface="+mj-lt"/>
              <a:buAutoNum type="alphaLcParenR"/>
            </a:pPr>
            <a:r>
              <a:rPr lang="es-ES" sz="3600" dirty="0"/>
              <a:t>Un (1) OIP </a:t>
            </a:r>
            <a:r>
              <a:rPr lang="es-ES" sz="3600" dirty="0" smtClean="0"/>
              <a:t>almacena paleta </a:t>
            </a:r>
            <a:r>
              <a:rPr lang="es-ES" sz="3600" dirty="0"/>
              <a:t>en APT.</a:t>
            </a:r>
          </a:p>
          <a:p>
            <a:pPr marL="0" indent="0">
              <a:buNone/>
            </a:pPr>
            <a:endParaRPr lang="es-ES" sz="3600" dirty="0" smtClean="0"/>
          </a:p>
          <a:p>
            <a:pPr marL="228600" indent="-228600">
              <a:buAutoNum type="arabicPeriod" startAt="4"/>
            </a:pPr>
            <a:r>
              <a:rPr lang="es-ES" sz="3600" b="1" i="1" dirty="0" smtClean="0"/>
              <a:t>Inspección: </a:t>
            </a:r>
          </a:p>
          <a:p>
            <a:pPr marL="228600" indent="-228600">
              <a:buFont typeface="+mj-lt"/>
              <a:buAutoNum type="alphaLcParenR"/>
            </a:pPr>
            <a:r>
              <a:rPr lang="es-ES" sz="3600" dirty="0"/>
              <a:t>Inspeccionar Formato “Protocolo Despeje de Línea” Wampole Emulsión por parte de Analista de Aseguramiento de la Calidad</a:t>
            </a:r>
            <a:r>
              <a:rPr lang="es-ES" sz="3600" dirty="0" smtClean="0"/>
              <a:t>.</a:t>
            </a:r>
          </a:p>
          <a:p>
            <a:pPr marL="228600" indent="-228600">
              <a:buFont typeface="+mj-lt"/>
              <a:buAutoNum type="alphaLcParenR"/>
            </a:pPr>
            <a:r>
              <a:rPr lang="es-ES" sz="3600" dirty="0"/>
              <a:t>Inspección de Paleta por  parte de OIP de APT</a:t>
            </a:r>
            <a:r>
              <a:rPr lang="es-ES" sz="3600" dirty="0" smtClean="0"/>
              <a:t>.</a:t>
            </a:r>
          </a:p>
          <a:p>
            <a:pPr marL="0" indent="0">
              <a:buNone/>
            </a:pPr>
            <a:endParaRPr lang="es-ES" sz="3600" dirty="0"/>
          </a:p>
          <a:p>
            <a:pPr marL="228600" indent="-228600">
              <a:buAutoNum type="arabicPeriod" startAt="5"/>
            </a:pPr>
            <a:r>
              <a:rPr lang="es-ES" sz="3600" b="1" i="1" dirty="0" smtClean="0"/>
              <a:t>Decisión: </a:t>
            </a:r>
          </a:p>
          <a:p>
            <a:pPr marL="228600" indent="-228600">
              <a:buFont typeface="+mj-lt"/>
              <a:buAutoNum type="alphaLcParenR"/>
            </a:pPr>
            <a:r>
              <a:rPr lang="es-ES" sz="3600" dirty="0"/>
              <a:t>¿Cumple con los requerimientos el Formato “Protocolo Despeje de </a:t>
            </a:r>
            <a:r>
              <a:rPr lang="es-ES" sz="3600" dirty="0" smtClean="0"/>
              <a:t>Línea” Wampole </a:t>
            </a:r>
            <a:r>
              <a:rPr lang="es-ES" sz="3600" dirty="0"/>
              <a:t>Emulsión? No cumple. Coordinador de Producción revisa y corrige errores en Formato. Si cumple. Continua con actividad No. 5</a:t>
            </a:r>
            <a:r>
              <a:rPr lang="es-ES" sz="3600" dirty="0" smtClean="0"/>
              <a:t>.</a:t>
            </a:r>
          </a:p>
          <a:p>
            <a:pPr marL="228600" indent="-228600">
              <a:buFont typeface="+mj-lt"/>
              <a:buAutoNum type="alphaLcParenR"/>
            </a:pPr>
            <a:r>
              <a:rPr lang="es-ES" sz="3600" dirty="0"/>
              <a:t>¿Cumple la Paleta de PT con las CC?. No cumple. Se regresa Paleta para </a:t>
            </a:r>
            <a:r>
              <a:rPr lang="es-ES" sz="3600" dirty="0" smtClean="0"/>
              <a:t>Revisión. </a:t>
            </a:r>
            <a:r>
              <a:rPr lang="es-ES" sz="3600" dirty="0"/>
              <a:t>Si cumple. Sigue  con Actividad No. 17.</a:t>
            </a:r>
          </a:p>
          <a:p>
            <a:pPr marL="228600" indent="-228600">
              <a:buFont typeface="+mj-lt"/>
              <a:buAutoNum type="alphaLcParenR"/>
            </a:pPr>
            <a:endParaRPr lang="es-ES" sz="1000" dirty="0"/>
          </a:p>
          <a:p>
            <a:pPr marL="228600" indent="-228600">
              <a:buFont typeface="+mj-lt"/>
              <a:buAutoNum type="alphaLcParenR"/>
            </a:pPr>
            <a:endParaRPr lang="es-ES" sz="1000" dirty="0" smtClean="0"/>
          </a:p>
          <a:p>
            <a:pPr marL="228600" indent="-228600">
              <a:buAutoNum type="arabicPeriod" startAt="5"/>
            </a:pPr>
            <a:endParaRPr lang="es-ES" sz="1000" dirty="0" smtClean="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smtClean="0"/>
          </a:p>
          <a:p>
            <a:pPr marL="228600" indent="-228600">
              <a:buFont typeface="+mj-lt"/>
              <a:buAutoNum type="alphaLcParenR"/>
            </a:pPr>
            <a:endParaRPr lang="es-ES" sz="1000" dirty="0" smtClean="0"/>
          </a:p>
          <a:p>
            <a:pPr marL="228600" indent="-228600">
              <a:buFont typeface="+mj-lt"/>
              <a:buAutoNum type="alphaLcParenR"/>
            </a:pPr>
            <a:endParaRPr lang="es-ES" sz="1000" dirty="0" smtClean="0"/>
          </a:p>
          <a:p>
            <a:pPr marL="228600" indent="-228600">
              <a:buFont typeface="+mj-lt"/>
              <a:buAutoNum type="alphaLcParenR"/>
            </a:pPr>
            <a:endParaRPr lang="es-ES" sz="1000" dirty="0" smtClean="0"/>
          </a:p>
          <a:p>
            <a:pPr marL="0" indent="0">
              <a:buNone/>
            </a:pPr>
            <a:r>
              <a:rPr lang="es-ES" sz="1000" dirty="0" smtClean="0"/>
              <a:t> </a:t>
            </a: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smtClean="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a:p>
          <a:p>
            <a:pPr marL="228600" indent="-228600">
              <a:buFont typeface="+mj-lt"/>
              <a:buAutoNum type="alphaLcParenR"/>
            </a:pPr>
            <a:endParaRPr lang="es-ES" sz="1000" dirty="0" smtClean="0"/>
          </a:p>
          <a:p>
            <a:pPr marL="0" indent="0">
              <a:buNone/>
            </a:pPr>
            <a:r>
              <a:rPr lang="es-ES" sz="1000" dirty="0" smtClean="0"/>
              <a:t> </a:t>
            </a:r>
            <a:endParaRPr lang="es-ES" sz="1000" dirty="0"/>
          </a:p>
        </p:txBody>
      </p:sp>
    </p:spTree>
    <p:extLst>
      <p:ext uri="{BB962C8B-B14F-4D97-AF65-F5344CB8AC3E}">
        <p14:creationId xmlns:p14="http://schemas.microsoft.com/office/powerpoint/2010/main" val="4053462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74638"/>
            <a:ext cx="8219256" cy="562074"/>
          </a:xfrm>
        </p:spPr>
        <p:txBody>
          <a:bodyPr>
            <a:noAutofit/>
          </a:bodyPr>
          <a:lstStyle/>
          <a:p>
            <a:r>
              <a:rPr lang="es-ES" sz="1600" dirty="0" smtClean="0"/>
              <a:t>DIAGRAMA DE ANALISIS DE VALOR AGREGADO Y CALCULOS DE ACTIVIDADES QUE AGREGAN VALOR Y DESPERDICIO</a:t>
            </a:r>
            <a:endParaRPr lang="es-ES" sz="1600"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338333995"/>
              </p:ext>
            </p:extLst>
          </p:nvPr>
        </p:nvGraphicFramePr>
        <p:xfrm>
          <a:off x="107504" y="1052736"/>
          <a:ext cx="8856983" cy="4865112"/>
        </p:xfrm>
        <a:graphic>
          <a:graphicData uri="http://schemas.openxmlformats.org/drawingml/2006/table">
            <a:tbl>
              <a:tblPr firstRow="1" bandRow="1">
                <a:tableStyleId>{5C22544A-7EE6-4342-B048-85BDC9FD1C3A}</a:tableStyleId>
              </a:tblPr>
              <a:tblGrid>
                <a:gridCol w="372141"/>
                <a:gridCol w="6828659"/>
                <a:gridCol w="837469"/>
                <a:gridCol w="818714"/>
              </a:tblGrid>
              <a:tr h="216024">
                <a:tc>
                  <a:txBody>
                    <a:bodyPr/>
                    <a:lstStyle/>
                    <a:p>
                      <a:pPr algn="ctr"/>
                      <a:r>
                        <a:rPr lang="es-ES" sz="900" dirty="0" smtClean="0">
                          <a:solidFill>
                            <a:schemeClr val="tx1"/>
                          </a:solidFill>
                        </a:rPr>
                        <a:t>No.</a:t>
                      </a:r>
                      <a:endParaRPr lang="es-ES" sz="900" dirty="0">
                        <a:solidFill>
                          <a:schemeClr val="tx1"/>
                        </a:solidFill>
                      </a:endParaRPr>
                    </a:p>
                  </a:txBody>
                  <a:tcPr>
                    <a:solidFill>
                      <a:schemeClr val="accent5"/>
                    </a:solidFill>
                  </a:tcPr>
                </a:tc>
                <a:tc>
                  <a:txBody>
                    <a:bodyPr/>
                    <a:lstStyle/>
                    <a:p>
                      <a:pPr algn="ctr"/>
                      <a:r>
                        <a:rPr lang="es-ES" sz="900" dirty="0" smtClean="0">
                          <a:solidFill>
                            <a:schemeClr val="tx1"/>
                          </a:solidFill>
                        </a:rPr>
                        <a:t>Descripción de la Actividad</a:t>
                      </a:r>
                      <a:endParaRPr lang="es-ES" sz="900" dirty="0">
                        <a:solidFill>
                          <a:schemeClr val="tx1"/>
                        </a:solidFill>
                      </a:endParaRPr>
                    </a:p>
                  </a:txBody>
                  <a:tcPr>
                    <a:solidFill>
                      <a:schemeClr val="accent5"/>
                    </a:solidFill>
                  </a:tcPr>
                </a:tc>
                <a:tc>
                  <a:txBody>
                    <a:bodyPr/>
                    <a:lstStyle/>
                    <a:p>
                      <a:pPr algn="ctr"/>
                      <a:r>
                        <a:rPr lang="es-ES" sz="900" dirty="0" smtClean="0">
                          <a:solidFill>
                            <a:schemeClr val="tx1"/>
                          </a:solidFill>
                        </a:rPr>
                        <a:t>Agrega valor</a:t>
                      </a:r>
                      <a:endParaRPr lang="es-ES" sz="900" dirty="0">
                        <a:solidFill>
                          <a:schemeClr val="tx1"/>
                        </a:solidFill>
                      </a:endParaRPr>
                    </a:p>
                  </a:txBody>
                  <a:tcPr>
                    <a:solidFill>
                      <a:schemeClr val="accent5"/>
                    </a:solidFill>
                  </a:tcPr>
                </a:tc>
                <a:tc>
                  <a:txBody>
                    <a:bodyPr/>
                    <a:lstStyle/>
                    <a:p>
                      <a:pPr algn="ctr"/>
                      <a:r>
                        <a:rPr lang="es-ES" sz="900" dirty="0" smtClean="0">
                          <a:solidFill>
                            <a:schemeClr val="tx1"/>
                          </a:solidFill>
                        </a:rPr>
                        <a:t>Desperdicio</a:t>
                      </a:r>
                      <a:endParaRPr lang="es-ES" sz="900" dirty="0">
                        <a:solidFill>
                          <a:schemeClr val="tx1"/>
                        </a:solidFill>
                      </a:endParaRPr>
                    </a:p>
                  </a:txBody>
                  <a:tcPr>
                    <a:solidFill>
                      <a:schemeClr val="accent5"/>
                    </a:solidFill>
                  </a:tcPr>
                </a:tc>
              </a:tr>
              <a:tr h="216024">
                <a:tc>
                  <a:txBody>
                    <a:bodyPr/>
                    <a:lstStyle/>
                    <a:p>
                      <a:pPr algn="ctr"/>
                      <a:r>
                        <a:rPr lang="es-ES" sz="900" b="1" dirty="0" smtClean="0"/>
                        <a:t>1</a:t>
                      </a:r>
                      <a:endParaRPr lang="es-ES" sz="900" b="1" dirty="0" smtClean="0">
                        <a:solidFill>
                          <a:schemeClr val="tx1"/>
                        </a:solidFill>
                      </a:endParaRPr>
                    </a:p>
                  </a:txBody>
                  <a:tcPr>
                    <a:solidFill>
                      <a:schemeClr val="bg1">
                        <a:lumMod val="85000"/>
                      </a:schemeClr>
                    </a:solidFill>
                  </a:tcPr>
                </a:tc>
                <a:tc>
                  <a:txBody>
                    <a:bodyPr/>
                    <a:lstStyle/>
                    <a:p>
                      <a:pPr algn="just"/>
                      <a:r>
                        <a:rPr lang="es-ES" sz="900" dirty="0" smtClean="0"/>
                        <a:t>Recibir</a:t>
                      </a:r>
                      <a:r>
                        <a:rPr lang="es-ES" sz="900" baseline="0" dirty="0" smtClean="0"/>
                        <a:t> Formato “Protocolo Despeje de Línea” Wampole Emulsión por parte de Gerencia de Elaboración.</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16024">
                <a:tc>
                  <a:txBody>
                    <a:bodyPr/>
                    <a:lstStyle/>
                    <a:p>
                      <a:pPr algn="ctr"/>
                      <a:r>
                        <a:rPr lang="es-ES" sz="900" b="1" dirty="0" smtClean="0"/>
                        <a:t>2</a:t>
                      </a:r>
                      <a:endParaRPr lang="es-ES" sz="900" b="1" dirty="0">
                        <a:solidFill>
                          <a:schemeClr val="tx1"/>
                        </a:solidFill>
                      </a:endParaRPr>
                    </a:p>
                  </a:txBody>
                  <a:tcPr>
                    <a:solidFill>
                      <a:schemeClr val="bg1">
                        <a:lumMod val="85000"/>
                      </a:schemeClr>
                    </a:solidFill>
                  </a:tcPr>
                </a:tc>
                <a:tc>
                  <a:txBody>
                    <a:bodyPr/>
                    <a:lstStyle/>
                    <a:p>
                      <a:pPr algn="just"/>
                      <a:r>
                        <a:rPr lang="es-ES" sz="900" dirty="0" smtClean="0"/>
                        <a:t>Firmar Formato “Protocolo Despeje de Línea” Wampole Emulsión por parte de Coordinador de Producción.</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16024">
                <a:tc>
                  <a:txBody>
                    <a:bodyPr/>
                    <a:lstStyle/>
                    <a:p>
                      <a:pPr algn="ctr"/>
                      <a:r>
                        <a:rPr lang="es-ES" sz="900" b="1" dirty="0" smtClean="0"/>
                        <a:t>3</a:t>
                      </a:r>
                      <a:endParaRPr lang="es-ES" sz="900" b="1" dirty="0">
                        <a:solidFill>
                          <a:schemeClr val="tx1"/>
                        </a:solidFill>
                      </a:endParaRPr>
                    </a:p>
                  </a:txBody>
                  <a:tcPr>
                    <a:solidFill>
                      <a:schemeClr val="bg1">
                        <a:lumMod val="85000"/>
                      </a:schemeClr>
                    </a:solidFill>
                  </a:tcPr>
                </a:tc>
                <a:tc>
                  <a:txBody>
                    <a:bodyPr/>
                    <a:lstStyle/>
                    <a:p>
                      <a:pPr algn="just"/>
                      <a:r>
                        <a:rPr lang="es-ES" sz="900" dirty="0" smtClean="0"/>
                        <a:t>Inspeccionar Formato</a:t>
                      </a:r>
                      <a:r>
                        <a:rPr lang="es-ES" sz="900" baseline="0" dirty="0" smtClean="0"/>
                        <a:t> “Protocolo Despeje de Línea” Wampole Emulsión por parte de Analista de Aseguramiento de la Calidad.</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88032">
                <a:tc>
                  <a:txBody>
                    <a:bodyPr/>
                    <a:lstStyle/>
                    <a:p>
                      <a:pPr algn="ctr"/>
                      <a:r>
                        <a:rPr lang="es-ES" sz="900" b="1" dirty="0" smtClean="0"/>
                        <a:t>4</a:t>
                      </a:r>
                      <a:endParaRPr lang="es-ES" sz="900" b="1" dirty="0">
                        <a:solidFill>
                          <a:schemeClr val="tx1"/>
                        </a:solidFill>
                      </a:endParaRPr>
                    </a:p>
                  </a:txBody>
                  <a:tcPr>
                    <a:solidFill>
                      <a:schemeClr val="bg1">
                        <a:lumMod val="85000"/>
                      </a:schemeClr>
                    </a:solidFill>
                  </a:tcPr>
                </a:tc>
                <a:tc>
                  <a:txBody>
                    <a:bodyPr/>
                    <a:lstStyle/>
                    <a:p>
                      <a:pPr algn="just"/>
                      <a:r>
                        <a:rPr lang="es-ES" sz="900" dirty="0" smtClean="0"/>
                        <a:t>¿Cumple con los</a:t>
                      </a:r>
                      <a:r>
                        <a:rPr lang="es-ES" sz="900" baseline="0" dirty="0" smtClean="0"/>
                        <a:t> requerimientos el Formato “Protocolo Despeje de Línea “ Wampole Emulsión? No cumple. Coordinador de Producción revisa y corrige errores en Formato. Si cumple. Continua con actividad No. 5.</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40784">
                <a:tc>
                  <a:txBody>
                    <a:bodyPr/>
                    <a:lstStyle/>
                    <a:p>
                      <a:pPr algn="ctr"/>
                      <a:r>
                        <a:rPr lang="es-ES" sz="900" b="1" dirty="0" smtClean="0"/>
                        <a:t>5</a:t>
                      </a:r>
                      <a:endParaRPr lang="es-ES" sz="900" b="1" dirty="0">
                        <a:solidFill>
                          <a:schemeClr val="tx1"/>
                        </a:solidFill>
                      </a:endParaRPr>
                    </a:p>
                  </a:txBody>
                  <a:tcPr>
                    <a:solidFill>
                      <a:schemeClr val="bg1">
                        <a:lumMod val="85000"/>
                      </a:schemeClr>
                    </a:solidFill>
                  </a:tcPr>
                </a:tc>
                <a:tc>
                  <a:txBody>
                    <a:bodyPr/>
                    <a:lstStyle/>
                    <a:p>
                      <a:pPr algn="just"/>
                      <a:r>
                        <a:rPr lang="es-ES" sz="900" dirty="0" smtClean="0"/>
                        <a:t>Distribuir Operarios Integrales de Producción (OIP) a los respectivos puestos de Trabajo que conforman la Línea de Llenado Wampole Emulsión.</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16024">
                <a:tc>
                  <a:txBody>
                    <a:bodyPr/>
                    <a:lstStyle/>
                    <a:p>
                      <a:pPr algn="ctr"/>
                      <a:r>
                        <a:rPr lang="es-ES" sz="900" b="1" dirty="0" smtClean="0"/>
                        <a:t>6</a:t>
                      </a:r>
                      <a:endParaRPr lang="es-ES" sz="900" b="1" dirty="0">
                        <a:solidFill>
                          <a:schemeClr val="tx1"/>
                        </a:solidFill>
                      </a:endParaRPr>
                    </a:p>
                  </a:txBody>
                  <a:tcPr>
                    <a:solidFill>
                      <a:schemeClr val="bg1">
                        <a:lumMod val="85000"/>
                      </a:schemeClr>
                    </a:solidFill>
                  </a:tcPr>
                </a:tc>
                <a:tc>
                  <a:txBody>
                    <a:bodyPr/>
                    <a:lstStyle/>
                    <a:p>
                      <a:pPr algn="just"/>
                      <a:r>
                        <a:rPr lang="es-ES" sz="900" dirty="0" smtClean="0"/>
                        <a:t>Un (1)</a:t>
                      </a:r>
                      <a:r>
                        <a:rPr lang="es-ES" sz="900" baseline="0" dirty="0" smtClean="0"/>
                        <a:t> OIP coloca frascos de vidrio en mesa de distribución para el inicio del proceso.</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16024">
                <a:tc>
                  <a:txBody>
                    <a:bodyPr/>
                    <a:lstStyle/>
                    <a:p>
                      <a:pPr algn="ctr"/>
                      <a:r>
                        <a:rPr lang="es-ES" sz="900" b="1" dirty="0" smtClean="0"/>
                        <a:t>7</a:t>
                      </a:r>
                      <a:endParaRPr lang="es-ES" sz="900" b="1" dirty="0">
                        <a:solidFill>
                          <a:schemeClr val="tx1"/>
                        </a:solidFill>
                      </a:endParaRPr>
                    </a:p>
                  </a:txBody>
                  <a:tcPr>
                    <a:solidFill>
                      <a:schemeClr val="bg1">
                        <a:lumMod val="85000"/>
                      </a:schemeClr>
                    </a:solidFill>
                  </a:tcPr>
                </a:tc>
                <a:tc>
                  <a:txBody>
                    <a:bodyPr/>
                    <a:lstStyle/>
                    <a:p>
                      <a:pPr algn="just"/>
                      <a:r>
                        <a:rPr lang="es-ES" sz="900" dirty="0" smtClean="0"/>
                        <a:t>Dos (2) OIP colocan etiquetas en frascos de vidrio que corren a través de banda transportadora hacia la Maquina de Llenado Automático PKB.</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16024">
                <a:tc>
                  <a:txBody>
                    <a:bodyPr/>
                    <a:lstStyle/>
                    <a:p>
                      <a:pPr algn="ctr"/>
                      <a:r>
                        <a:rPr lang="es-ES" sz="900" b="1" dirty="0" smtClean="0"/>
                        <a:t>8</a:t>
                      </a:r>
                      <a:endParaRPr lang="es-ES" sz="900" b="1" dirty="0" smtClean="0">
                        <a:solidFill>
                          <a:schemeClr val="tx1"/>
                        </a:solidFill>
                      </a:endParaRPr>
                    </a:p>
                  </a:txBody>
                  <a:tcPr>
                    <a:solidFill>
                      <a:schemeClr val="bg1">
                        <a:lumMod val="85000"/>
                      </a:schemeClr>
                    </a:solidFill>
                  </a:tcPr>
                </a:tc>
                <a:tc>
                  <a:txBody>
                    <a:bodyPr/>
                    <a:lstStyle/>
                    <a:p>
                      <a:pPr algn="just"/>
                      <a:r>
                        <a:rPr lang="es-ES" sz="900" dirty="0" smtClean="0"/>
                        <a:t>Llenar frascos en Llenadora</a:t>
                      </a:r>
                      <a:r>
                        <a:rPr lang="es-ES" sz="900" baseline="0" dirty="0" smtClean="0"/>
                        <a:t> Automática PKB  controlada por un (1) OIP. Frascos corren a través de banda transportadora hacia Tapadora Automática.</a:t>
                      </a:r>
                      <a:endParaRPr lang="es-ES" sz="900" b="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370840">
                <a:tc>
                  <a:txBody>
                    <a:bodyPr/>
                    <a:lstStyle/>
                    <a:p>
                      <a:pPr algn="ctr"/>
                      <a:r>
                        <a:rPr lang="es-ES" sz="900" b="1" dirty="0" smtClean="0"/>
                        <a:t>9</a:t>
                      </a:r>
                      <a:endParaRPr lang="es-ES" sz="900" b="1" dirty="0">
                        <a:solidFill>
                          <a:schemeClr val="tx1"/>
                        </a:solidFill>
                      </a:endParaRPr>
                    </a:p>
                  </a:txBody>
                  <a:tcPr>
                    <a:solidFill>
                      <a:schemeClr val="bg1">
                        <a:lumMod val="85000"/>
                      </a:schemeClr>
                    </a:solidFill>
                  </a:tcPr>
                </a:tc>
                <a:tc>
                  <a:txBody>
                    <a:bodyPr/>
                    <a:lstStyle/>
                    <a:p>
                      <a:pPr algn="just"/>
                      <a:r>
                        <a:rPr lang="es-ES" sz="900" dirty="0" smtClean="0"/>
                        <a:t>Tapar frascos con Tapadora Automática Salkin controlada por un (1)</a:t>
                      </a:r>
                      <a:r>
                        <a:rPr lang="es-ES" sz="900" baseline="0" dirty="0" smtClean="0"/>
                        <a:t> OIP. Frascos corren a través de Banda Transportadora hacia Codificadora Automática Sanazi.</a:t>
                      </a:r>
                      <a:endParaRPr lang="es-ES" sz="900" b="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05224">
                <a:tc>
                  <a:txBody>
                    <a:bodyPr/>
                    <a:lstStyle/>
                    <a:p>
                      <a:pPr algn="ctr"/>
                      <a:r>
                        <a:rPr lang="es-ES" sz="900" b="1" dirty="0" smtClean="0"/>
                        <a:t>10</a:t>
                      </a:r>
                      <a:endParaRPr lang="es-ES" sz="900" b="1" dirty="0" smtClean="0">
                        <a:solidFill>
                          <a:schemeClr val="tx1"/>
                        </a:solidFill>
                      </a:endParaRPr>
                    </a:p>
                  </a:txBody>
                  <a:tcPr>
                    <a:solidFill>
                      <a:schemeClr val="bg1">
                        <a:lumMod val="85000"/>
                      </a:schemeClr>
                    </a:solidFill>
                  </a:tcPr>
                </a:tc>
                <a:tc>
                  <a:txBody>
                    <a:bodyPr/>
                    <a:lstStyle/>
                    <a:p>
                      <a:pPr algn="just"/>
                      <a:r>
                        <a:rPr lang="es-ES" sz="900" dirty="0" smtClean="0"/>
                        <a:t>Codificar tapas de frascos mediante</a:t>
                      </a:r>
                      <a:r>
                        <a:rPr lang="es-ES" sz="900" baseline="0" dirty="0" smtClean="0"/>
                        <a:t> Codificadora Automática Sanazi. Frascos corren de manera continua en banda transportadora.</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07888">
                <a:tc>
                  <a:txBody>
                    <a:bodyPr/>
                    <a:lstStyle/>
                    <a:p>
                      <a:pPr algn="ctr"/>
                      <a:r>
                        <a:rPr lang="es-ES" sz="900" b="1" dirty="0" smtClean="0">
                          <a:solidFill>
                            <a:schemeClr val="tx1"/>
                          </a:solidFill>
                        </a:rPr>
                        <a:t>11</a:t>
                      </a:r>
                      <a:endParaRPr lang="es-ES" sz="900" b="1" dirty="0">
                        <a:solidFill>
                          <a:schemeClr val="tx1"/>
                        </a:solidFill>
                      </a:endParaRPr>
                    </a:p>
                  </a:txBody>
                  <a:tcPr>
                    <a:solidFill>
                      <a:schemeClr val="bg1">
                        <a:lumMod val="85000"/>
                      </a:schemeClr>
                    </a:solidFill>
                  </a:tcPr>
                </a:tc>
                <a:tc>
                  <a:txBody>
                    <a:bodyPr/>
                    <a:lstStyle/>
                    <a:p>
                      <a:pPr algn="just"/>
                      <a:r>
                        <a:rPr lang="es-ES" sz="900" dirty="0" smtClean="0">
                          <a:solidFill>
                            <a:schemeClr val="tx1"/>
                          </a:solidFill>
                        </a:rPr>
                        <a:t>Insertar</a:t>
                      </a:r>
                      <a:r>
                        <a:rPr lang="es-ES" sz="900" baseline="0" dirty="0" smtClean="0">
                          <a:solidFill>
                            <a:schemeClr val="tx1"/>
                          </a:solidFill>
                        </a:rPr>
                        <a:t> frascos en estuches Wampole Emulsión  por parte de Dos (2) OIP. Frascos corren de manera continua en banda transportadora.</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10552">
                <a:tc>
                  <a:txBody>
                    <a:bodyPr/>
                    <a:lstStyle/>
                    <a:p>
                      <a:pPr algn="ctr"/>
                      <a:r>
                        <a:rPr lang="es-ES" sz="900" b="1" dirty="0" smtClean="0">
                          <a:solidFill>
                            <a:schemeClr val="tx1"/>
                          </a:solidFill>
                        </a:rPr>
                        <a:t>12</a:t>
                      </a:r>
                      <a:endParaRPr lang="es-ES" sz="900" b="1" dirty="0">
                        <a:solidFill>
                          <a:schemeClr val="tx1"/>
                        </a:solidFill>
                      </a:endParaRPr>
                    </a:p>
                  </a:txBody>
                  <a:tcPr>
                    <a:solidFill>
                      <a:schemeClr val="bg1">
                        <a:lumMod val="85000"/>
                      </a:schemeClr>
                    </a:solidFill>
                  </a:tcPr>
                </a:tc>
                <a:tc>
                  <a:txBody>
                    <a:bodyPr/>
                    <a:lstStyle/>
                    <a:p>
                      <a:pPr algn="just"/>
                      <a:r>
                        <a:rPr lang="es-ES" sz="900" dirty="0" smtClean="0">
                          <a:solidFill>
                            <a:schemeClr val="tx1"/>
                          </a:solidFill>
                        </a:rPr>
                        <a:t>Dos (2) OIP embalan</a:t>
                      </a:r>
                      <a:r>
                        <a:rPr lang="es-ES" sz="900" baseline="0" dirty="0" smtClean="0">
                          <a:solidFill>
                            <a:schemeClr val="tx1"/>
                          </a:solidFill>
                        </a:rPr>
                        <a:t> estuches en cajas corrugados de 24 unidades por caja. Cajas se sellan mediante  enterradora automática.</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13216">
                <a:tc>
                  <a:txBody>
                    <a:bodyPr/>
                    <a:lstStyle/>
                    <a:p>
                      <a:pPr algn="ctr"/>
                      <a:r>
                        <a:rPr lang="es-ES" sz="900" b="1" dirty="0" smtClean="0">
                          <a:solidFill>
                            <a:schemeClr val="tx1"/>
                          </a:solidFill>
                        </a:rPr>
                        <a:t>13</a:t>
                      </a:r>
                      <a:endParaRPr lang="es-ES" sz="900" b="1" dirty="0">
                        <a:solidFill>
                          <a:schemeClr val="tx1"/>
                        </a:solidFill>
                      </a:endParaRPr>
                    </a:p>
                  </a:txBody>
                  <a:tcPr>
                    <a:solidFill>
                      <a:schemeClr val="bg1">
                        <a:lumMod val="85000"/>
                      </a:schemeClr>
                    </a:solidFill>
                  </a:tcPr>
                </a:tc>
                <a:tc>
                  <a:txBody>
                    <a:bodyPr/>
                    <a:lstStyle/>
                    <a:p>
                      <a:pPr algn="just"/>
                      <a:r>
                        <a:rPr lang="es-ES" sz="900" dirty="0" smtClean="0">
                          <a:solidFill>
                            <a:schemeClr val="tx1"/>
                          </a:solidFill>
                        </a:rPr>
                        <a:t>Un (1)</a:t>
                      </a:r>
                      <a:r>
                        <a:rPr lang="es-ES" sz="900" baseline="0" dirty="0" smtClean="0">
                          <a:solidFill>
                            <a:schemeClr val="tx1"/>
                          </a:solidFill>
                        </a:rPr>
                        <a:t> OIP paletica cajas de producto. Paletica 3 pisos de cajas de 14 unidades por piso. Se identifica paleta con Formato Identificación de Paleta.</a:t>
                      </a:r>
                      <a:endParaRPr lang="es-ES" sz="900" dirty="0">
                        <a:solidFill>
                          <a:schemeClr val="tx1"/>
                        </a:solidFill>
                      </a:endParaRPr>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c>
                  <a:txBody>
                    <a:bodyPr/>
                    <a:lstStyle/>
                    <a:p>
                      <a:pPr algn="ctr"/>
                      <a:endParaRPr lang="es-ES" sz="900" b="1" dirty="0"/>
                    </a:p>
                  </a:txBody>
                  <a:tcPr>
                    <a:solidFill>
                      <a:schemeClr val="bg1">
                        <a:lumMod val="85000"/>
                      </a:schemeClr>
                    </a:solidFill>
                  </a:tcPr>
                </a:tc>
              </a:tr>
              <a:tr h="215880">
                <a:tc>
                  <a:txBody>
                    <a:bodyPr/>
                    <a:lstStyle/>
                    <a:p>
                      <a:pPr algn="ctr"/>
                      <a:r>
                        <a:rPr lang="es-ES" sz="900" b="1" dirty="0" smtClean="0">
                          <a:solidFill>
                            <a:schemeClr val="tx1"/>
                          </a:solidFill>
                        </a:rPr>
                        <a:t>14</a:t>
                      </a:r>
                      <a:endParaRPr lang="es-ES" sz="900" b="1" dirty="0">
                        <a:solidFill>
                          <a:schemeClr val="tx1"/>
                        </a:solidFill>
                      </a:endParaRPr>
                    </a:p>
                  </a:txBody>
                  <a:tcPr>
                    <a:solidFill>
                      <a:schemeClr val="bg1">
                        <a:lumMod val="85000"/>
                      </a:schemeClr>
                    </a:solidFill>
                  </a:tcPr>
                </a:tc>
                <a:tc>
                  <a:txBody>
                    <a:bodyPr/>
                    <a:lstStyle/>
                    <a:p>
                      <a:pPr algn="just"/>
                      <a:r>
                        <a:rPr lang="es-ES" sz="900" dirty="0" smtClean="0">
                          <a:solidFill>
                            <a:schemeClr val="tx1"/>
                          </a:solidFill>
                        </a:rPr>
                        <a:t>Trasladar Paleta a Almacén de Producto Terminado y se entrega a Un (1) OIP de APT.</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16024">
                <a:tc>
                  <a:txBody>
                    <a:bodyPr/>
                    <a:lstStyle/>
                    <a:p>
                      <a:pPr algn="ctr"/>
                      <a:r>
                        <a:rPr lang="es-ES" sz="900" b="1" dirty="0" smtClean="0">
                          <a:solidFill>
                            <a:schemeClr val="tx1"/>
                          </a:solidFill>
                        </a:rPr>
                        <a:t>15</a:t>
                      </a:r>
                      <a:endParaRPr lang="es-ES" sz="900" b="1" dirty="0">
                        <a:solidFill>
                          <a:schemeClr val="tx1"/>
                        </a:solidFill>
                      </a:endParaRPr>
                    </a:p>
                  </a:txBody>
                  <a:tcPr>
                    <a:solidFill>
                      <a:schemeClr val="bg1">
                        <a:lumMod val="85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900" dirty="0" smtClean="0">
                          <a:solidFill>
                            <a:schemeClr val="tx1"/>
                          </a:solidFill>
                        </a:rPr>
                        <a:t>Inspección de Paleta</a:t>
                      </a:r>
                      <a:r>
                        <a:rPr lang="es-ES" sz="900" baseline="0" dirty="0" smtClean="0">
                          <a:solidFill>
                            <a:schemeClr val="tx1"/>
                          </a:solidFill>
                        </a:rPr>
                        <a:t> por  parte de OIP de APT.</a:t>
                      </a:r>
                      <a:endParaRPr lang="es-ES" sz="900" dirty="0" smtClean="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16024">
                <a:tc>
                  <a:txBody>
                    <a:bodyPr/>
                    <a:lstStyle/>
                    <a:p>
                      <a:pPr algn="ctr"/>
                      <a:r>
                        <a:rPr lang="es-ES" sz="900" b="1" dirty="0" smtClean="0">
                          <a:solidFill>
                            <a:schemeClr val="tx1"/>
                          </a:solidFill>
                        </a:rPr>
                        <a:t>16</a:t>
                      </a:r>
                      <a:endParaRPr lang="es-ES" sz="900" b="1" dirty="0">
                        <a:solidFill>
                          <a:schemeClr val="tx1"/>
                        </a:solidFill>
                      </a:endParaRPr>
                    </a:p>
                  </a:txBody>
                  <a:tcPr>
                    <a:solidFill>
                      <a:schemeClr val="bg1">
                        <a:lumMod val="85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900" dirty="0" smtClean="0">
                          <a:solidFill>
                            <a:schemeClr val="tx1"/>
                          </a:solidFill>
                        </a:rPr>
                        <a:t>¿Cumple</a:t>
                      </a:r>
                      <a:r>
                        <a:rPr lang="es-ES" sz="900" baseline="0" dirty="0" smtClean="0">
                          <a:solidFill>
                            <a:schemeClr val="tx1"/>
                          </a:solidFill>
                        </a:rPr>
                        <a:t> la Paleta de PT con las CC?. No cumple. Se regresa Paleta para Revisión . Si cumple. Sigue  con Actividad No. 17.</a:t>
                      </a:r>
                      <a:endParaRPr lang="es-ES" sz="900" dirty="0" smtClean="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r h="288032">
                <a:tc>
                  <a:txBody>
                    <a:bodyPr/>
                    <a:lstStyle/>
                    <a:p>
                      <a:pPr algn="ctr"/>
                      <a:r>
                        <a:rPr lang="es-ES" sz="900" b="1" dirty="0" smtClean="0">
                          <a:solidFill>
                            <a:schemeClr val="tx1"/>
                          </a:solidFill>
                        </a:rPr>
                        <a:t>17</a:t>
                      </a:r>
                      <a:endParaRPr lang="es-ES" sz="900" b="1" dirty="0">
                        <a:solidFill>
                          <a:schemeClr val="tx1"/>
                        </a:solidFill>
                      </a:endParaRPr>
                    </a:p>
                  </a:txBody>
                  <a:tcPr>
                    <a:solidFill>
                      <a:schemeClr val="bg1">
                        <a:lumMod val="85000"/>
                      </a:schemeClr>
                    </a:solidFill>
                  </a:tcPr>
                </a:tc>
                <a:tc>
                  <a:txBody>
                    <a:bodyPr/>
                    <a:lstStyle/>
                    <a:p>
                      <a:pPr algn="just"/>
                      <a:r>
                        <a:rPr lang="es-ES" sz="900" dirty="0" smtClean="0">
                          <a:solidFill>
                            <a:schemeClr val="tx1"/>
                          </a:solidFill>
                        </a:rPr>
                        <a:t>Un (1)</a:t>
                      </a:r>
                      <a:r>
                        <a:rPr lang="es-ES" sz="900" baseline="0" dirty="0" smtClean="0">
                          <a:solidFill>
                            <a:schemeClr val="tx1"/>
                          </a:solidFill>
                        </a:rPr>
                        <a:t> OIP almacena paleta en APT.</a:t>
                      </a:r>
                      <a:endParaRPr lang="es-ES" sz="900" dirty="0">
                        <a:solidFill>
                          <a:schemeClr val="tx1"/>
                        </a:solidFill>
                      </a:endParaRPr>
                    </a:p>
                  </a:txBody>
                  <a:tcPr>
                    <a:solidFill>
                      <a:schemeClr val="bg1">
                        <a:lumMod val="85000"/>
                      </a:schemeClr>
                    </a:solidFill>
                  </a:tcPr>
                </a:tc>
                <a:tc>
                  <a:txBody>
                    <a:bodyPr/>
                    <a:lstStyle/>
                    <a:p>
                      <a:pPr algn="ctr"/>
                      <a:endParaRPr lang="es-ES" sz="900" b="1" dirty="0"/>
                    </a:p>
                  </a:txBody>
                  <a:tcPr>
                    <a:solidFill>
                      <a:schemeClr val="bg1">
                        <a:lumMod val="85000"/>
                      </a:schemeClr>
                    </a:solidFill>
                  </a:tcPr>
                </a:tc>
                <a:tc>
                  <a:txBody>
                    <a:bodyPr/>
                    <a:lstStyle/>
                    <a:p>
                      <a:pPr algn="ctr"/>
                      <a:r>
                        <a:rPr lang="es-ES" sz="900" b="1" dirty="0" smtClean="0"/>
                        <a:t>X</a:t>
                      </a:r>
                      <a:endParaRPr lang="es-ES" sz="900" b="1" dirty="0"/>
                    </a:p>
                  </a:txBody>
                  <a:tcPr>
                    <a:solidFill>
                      <a:schemeClr val="bg1">
                        <a:lumMod val="85000"/>
                      </a:schemeClr>
                    </a:solidFill>
                  </a:tcPr>
                </a:tc>
              </a:tr>
            </a:tbl>
          </a:graphicData>
        </a:graphic>
      </p:graphicFrame>
      <p:sp>
        <p:nvSpPr>
          <p:cNvPr id="5" name="7 Rectángulo"/>
          <p:cNvSpPr/>
          <p:nvPr/>
        </p:nvSpPr>
        <p:spPr>
          <a:xfrm>
            <a:off x="0" y="5930696"/>
            <a:ext cx="9144000" cy="1077218"/>
          </a:xfrm>
          <a:prstGeom prst="rect">
            <a:avLst/>
          </a:prstGeom>
        </p:spPr>
        <p:txBody>
          <a:bodyPr wrap="square">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ES" sz="1400" dirty="0" smtClean="0">
              <a:latin typeface="Arial" pitchFamily="34" charset="0"/>
              <a:cs typeface="Arial" pitchFamily="34" charset="0"/>
            </a:endParaRPr>
          </a:p>
          <a:p>
            <a:r>
              <a:rPr lang="es-ES" sz="1200" b="1" i="1" dirty="0" smtClean="0">
                <a:cs typeface="Arial" pitchFamily="34" charset="0"/>
              </a:rPr>
              <a:t>Actividades que Agrega </a:t>
            </a:r>
            <a:r>
              <a:rPr lang="es-ES" sz="1200" b="1" i="1" dirty="0">
                <a:cs typeface="Arial" pitchFamily="34" charset="0"/>
              </a:rPr>
              <a:t>V</a:t>
            </a:r>
            <a:r>
              <a:rPr lang="es-ES" sz="1200" b="1" i="1" dirty="0" smtClean="0">
                <a:cs typeface="Arial" pitchFamily="34" charset="0"/>
              </a:rPr>
              <a:t>alor = </a:t>
            </a:r>
            <a:r>
              <a:rPr lang="es-ES" sz="1200" dirty="0" smtClean="0">
                <a:cs typeface="Arial" pitchFamily="34" charset="0"/>
              </a:rPr>
              <a:t>(8/17) x 100 = 0,47x100 = 47%</a:t>
            </a:r>
          </a:p>
          <a:p>
            <a:r>
              <a:rPr lang="es-ES" sz="1200" b="1" i="1" dirty="0" smtClean="0">
                <a:cs typeface="Arial" pitchFamily="34" charset="0"/>
              </a:rPr>
              <a:t>Actividades que son </a:t>
            </a:r>
            <a:r>
              <a:rPr lang="es-ES" sz="1200" b="1" i="1" dirty="0">
                <a:cs typeface="Arial" pitchFamily="34" charset="0"/>
              </a:rPr>
              <a:t>D</a:t>
            </a:r>
            <a:r>
              <a:rPr lang="es-ES" sz="1200" b="1" i="1" dirty="0" smtClean="0">
                <a:cs typeface="Arial" pitchFamily="34" charset="0"/>
              </a:rPr>
              <a:t>esperdicio = </a:t>
            </a:r>
            <a:r>
              <a:rPr lang="es-ES" sz="1200" dirty="0" smtClean="0">
                <a:cs typeface="Arial" pitchFamily="34" charset="0"/>
              </a:rPr>
              <a:t>(9/17) x 100 = 0,53x100 = 53%</a:t>
            </a:r>
          </a:p>
          <a:p>
            <a:endParaRPr lang="es-ES" sz="1200" dirty="0" smtClean="0">
              <a:cs typeface="Arial" pitchFamily="34" charset="0"/>
            </a:endParaRPr>
          </a:p>
          <a:p>
            <a:endParaRPr lang="es-ES" sz="1400" dirty="0">
              <a:latin typeface="Arial" pitchFamily="34" charset="0"/>
              <a:cs typeface="Arial" pitchFamily="34" charset="0"/>
            </a:endParaRPr>
          </a:p>
        </p:txBody>
      </p:sp>
    </p:spTree>
    <p:extLst>
      <p:ext uri="{BB962C8B-B14F-4D97-AF65-F5344CB8AC3E}">
        <p14:creationId xmlns:p14="http://schemas.microsoft.com/office/powerpoint/2010/main" val="1957328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1600" b="1" dirty="0" smtClean="0"/>
              <a:t>DESCRIPCIÓN DE LA ACTIVIDAD DE RETRABAJO</a:t>
            </a:r>
            <a:endParaRPr lang="es-ES" sz="1600" b="1" dirty="0"/>
          </a:p>
        </p:txBody>
      </p:sp>
      <p:sp>
        <p:nvSpPr>
          <p:cNvPr id="4" name="6 CuadroTexto"/>
          <p:cNvSpPr txBox="1">
            <a:spLocks noGrp="1"/>
          </p:cNvSpPr>
          <p:nvPr>
            <p:ph idx="1"/>
          </p:nvPr>
        </p:nvSpPr>
        <p:spPr>
          <a:xfrm>
            <a:off x="457200" y="1600200"/>
            <a:ext cx="8229600" cy="3400931"/>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buNone/>
            </a:pPr>
            <a:endParaRPr lang="es-ES" sz="1600" dirty="0" smtClean="0">
              <a:latin typeface="Arial" pitchFamily="34" charset="0"/>
              <a:cs typeface="Arial" pitchFamily="34" charset="0"/>
            </a:endParaRPr>
          </a:p>
          <a:p>
            <a:pPr indent="0" algn="just">
              <a:lnSpc>
                <a:spcPct val="150000"/>
              </a:lnSpc>
              <a:buNone/>
            </a:pPr>
            <a:r>
              <a:rPr lang="es-ES" sz="1600" b="1" dirty="0" smtClean="0">
                <a:cs typeface="Arial" pitchFamily="34" charset="0"/>
              </a:rPr>
              <a:t>Descripción de Retrabajo: </a:t>
            </a:r>
          </a:p>
          <a:p>
            <a:pPr indent="0" algn="just">
              <a:buNone/>
            </a:pPr>
            <a:endParaRPr lang="es-ES" sz="1600" b="1" dirty="0" smtClean="0">
              <a:cs typeface="Arial" pitchFamily="34" charset="0"/>
            </a:endParaRPr>
          </a:p>
          <a:p>
            <a:pPr indent="0" algn="just">
              <a:buNone/>
            </a:pPr>
            <a:r>
              <a:rPr lang="es-ES" sz="1600" dirty="0" smtClean="0">
                <a:cs typeface="Arial" pitchFamily="34" charset="0"/>
              </a:rPr>
              <a:t>     Volver a ingresar frascos de vidrio en Tapadora Automática Salkin, debido a que el tapado no cumple con las CC requeridas. Al ser un proceso automatizado puede ocurrir que algunos frascos no estén bien tapados. Los OIP que estuchan el frasco de vidrio al detectar algún frasco mal tapado, los separan y los entregan a la OIP que labora en el área de Llenado que se encarga de quitar tapa dañada e ingresar nuevamente los frascos en la banda transportadora para que ingresen nuevamente en Tapadora Automática Salkin.</a:t>
            </a:r>
          </a:p>
          <a:p>
            <a:pPr>
              <a:lnSpc>
                <a:spcPct val="150000"/>
              </a:lnSpc>
            </a:pPr>
            <a:endParaRPr lang="es-ES" sz="1400" dirty="0" smtClean="0">
              <a:latin typeface="Arial" pitchFamily="34" charset="0"/>
              <a:cs typeface="Arial" pitchFamily="34" charset="0"/>
            </a:endParaRPr>
          </a:p>
          <a:p>
            <a:pPr indent="0">
              <a:buNone/>
            </a:pPr>
            <a:r>
              <a:rPr lang="es-ES" dirty="0" smtClean="0"/>
              <a:t>  </a:t>
            </a:r>
            <a:endParaRPr lang="es-ES" dirty="0"/>
          </a:p>
        </p:txBody>
      </p:sp>
    </p:spTree>
    <p:extLst>
      <p:ext uri="{BB962C8B-B14F-4D97-AF65-F5344CB8AC3E}">
        <p14:creationId xmlns:p14="http://schemas.microsoft.com/office/powerpoint/2010/main" val="12978221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74638"/>
            <a:ext cx="8219256" cy="778098"/>
          </a:xfrm>
        </p:spPr>
        <p:txBody>
          <a:bodyPr>
            <a:normAutofit/>
          </a:bodyPr>
          <a:lstStyle/>
          <a:p>
            <a:r>
              <a:rPr lang="es-ES" sz="1600" b="1" dirty="0" smtClean="0"/>
              <a:t>DIAGRAMA CAUSA – EFECTO EN </a:t>
            </a:r>
            <a:r>
              <a:rPr lang="es-ES" sz="1600" b="1" dirty="0" smtClean="0"/>
              <a:t>EL PROCESO DE </a:t>
            </a:r>
            <a:r>
              <a:rPr lang="es-ES" sz="1600" b="1" dirty="0" smtClean="0"/>
              <a:t>ESTUCHADO</a:t>
            </a:r>
            <a:r>
              <a:rPr lang="es-ES" sz="1600" b="1" dirty="0" smtClean="0"/>
              <a:t> </a:t>
            </a:r>
            <a:r>
              <a:rPr lang="es-ES" sz="1600" b="1" dirty="0" smtClean="0"/>
              <a:t>DE WAMPOLE EMULSIÓN</a:t>
            </a:r>
            <a:endParaRPr lang="es-ES" sz="1600" b="1" dirty="0"/>
          </a:p>
        </p:txBody>
      </p:sp>
      <p:sp>
        <p:nvSpPr>
          <p:cNvPr id="3" name="2 Marcador de contenido"/>
          <p:cNvSpPr>
            <a:spLocks noGrp="1"/>
          </p:cNvSpPr>
          <p:nvPr>
            <p:ph idx="1"/>
          </p:nvPr>
        </p:nvSpPr>
        <p:spPr/>
        <p:txBody>
          <a:bodyPr>
            <a:normAutofit/>
          </a:bodyPr>
          <a:lstStyle/>
          <a:p>
            <a:pPr marL="0" indent="0">
              <a:buNone/>
            </a:pPr>
            <a:endParaRPr lang="es-ES" sz="1600" dirty="0"/>
          </a:p>
          <a:p>
            <a:pPr marL="0" indent="0">
              <a:buNone/>
            </a:pPr>
            <a:r>
              <a:rPr lang="es-ES" sz="1600" b="1" i="1" dirty="0" smtClean="0"/>
              <a:t>PROBLEMA</a:t>
            </a:r>
            <a:r>
              <a:rPr lang="es-ES" sz="1600" dirty="0" smtClean="0"/>
              <a:t>: Dificultad en el proceso de estuchado de Wampole Emulsión 360 ml, debido a que el cartón con el que es elaborado el estuche es de diferente calibre , lo que limita la apertura correcta del mismo y genera constantes retrasos en la Línea de Producción, o bien sea por inexperiencia del personal operario.</a:t>
            </a:r>
          </a:p>
          <a:p>
            <a:pPr marL="0" indent="0">
              <a:buNone/>
            </a:pPr>
            <a:endParaRPr lang="es-ES" sz="1600" dirty="0"/>
          </a:p>
          <a:p>
            <a:pPr marL="0" indent="0">
              <a:buNone/>
            </a:pPr>
            <a:r>
              <a:rPr lang="es-ES" sz="1600" dirty="0" smtClean="0"/>
              <a:t>VARIABLES QUE PUEDEN TOMARSE COMO CAUSAS:</a:t>
            </a:r>
          </a:p>
          <a:p>
            <a:r>
              <a:rPr lang="es-ES" sz="1600" dirty="0" smtClean="0"/>
              <a:t>Inexperiencia en el campo.</a:t>
            </a:r>
          </a:p>
          <a:p>
            <a:r>
              <a:rPr lang="es-ES" sz="1600" dirty="0" smtClean="0"/>
              <a:t>Desconocimiento del proceso.</a:t>
            </a:r>
          </a:p>
          <a:p>
            <a:r>
              <a:rPr lang="es-ES" sz="1600" dirty="0" smtClean="0"/>
              <a:t>Falta de Inducción.</a:t>
            </a:r>
          </a:p>
          <a:p>
            <a:r>
              <a:rPr lang="es-ES" sz="1600" dirty="0" smtClean="0"/>
              <a:t>Personal no familiarizado con el proceso.</a:t>
            </a:r>
          </a:p>
          <a:p>
            <a:r>
              <a:rPr lang="es-ES" sz="1600" dirty="0" smtClean="0"/>
              <a:t>Ausencia de Control de Calidad.</a:t>
            </a:r>
          </a:p>
          <a:p>
            <a:r>
              <a:rPr lang="es-ES" sz="1600" dirty="0" smtClean="0"/>
              <a:t>Falta de Control a la Inspección del Material de Empaque.</a:t>
            </a:r>
          </a:p>
          <a:p>
            <a:r>
              <a:rPr lang="es-ES" sz="1600" dirty="0" smtClean="0"/>
              <a:t>Bajo calibre del Cartón.</a:t>
            </a:r>
          </a:p>
          <a:p>
            <a:r>
              <a:rPr lang="es-ES" sz="1600" dirty="0" smtClean="0"/>
              <a:t>Falta de Recursos.</a:t>
            </a:r>
            <a:endParaRPr lang="es-ES" sz="1600" dirty="0"/>
          </a:p>
        </p:txBody>
      </p:sp>
    </p:spTree>
    <p:extLst>
      <p:ext uri="{BB962C8B-B14F-4D97-AF65-F5344CB8AC3E}">
        <p14:creationId xmlns:p14="http://schemas.microsoft.com/office/powerpoint/2010/main" val="335823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74638"/>
            <a:ext cx="8219256" cy="778098"/>
          </a:xfrm>
        </p:spPr>
        <p:txBody>
          <a:bodyPr>
            <a:normAutofit/>
          </a:bodyPr>
          <a:lstStyle/>
          <a:p>
            <a:r>
              <a:rPr lang="es-ES" sz="1600" b="1" dirty="0"/>
              <a:t>DIAGRAMA CAUSA – EFECTO EN EL PROCESO DE ESTUCHADO DE WAMPOLE EMULSIÓN</a:t>
            </a:r>
            <a:endParaRPr lang="es-ES" sz="1600" b="1" dirty="0"/>
          </a:p>
        </p:txBody>
      </p:sp>
      <p:sp>
        <p:nvSpPr>
          <p:cNvPr id="3" name="2 Marcador de contenido"/>
          <p:cNvSpPr>
            <a:spLocks noGrp="1"/>
          </p:cNvSpPr>
          <p:nvPr>
            <p:ph idx="1"/>
          </p:nvPr>
        </p:nvSpPr>
        <p:spPr/>
        <p:txBody>
          <a:bodyPr>
            <a:normAutofit/>
          </a:bodyPr>
          <a:lstStyle/>
          <a:p>
            <a:pPr marL="0" indent="0">
              <a:buNone/>
            </a:pPr>
            <a:endParaRPr lang="es-ES" sz="1600" dirty="0"/>
          </a:p>
          <a:p>
            <a:pPr marL="0" indent="0" algn="just">
              <a:buNone/>
            </a:pPr>
            <a:r>
              <a:rPr lang="es-ES" sz="1600" dirty="0" smtClean="0"/>
              <a:t>     </a:t>
            </a:r>
            <a:endParaRPr lang="es-ES" sz="1600" dirty="0"/>
          </a:p>
        </p:txBody>
      </p:sp>
      <p:cxnSp>
        <p:nvCxnSpPr>
          <p:cNvPr id="7" name="6 Conector recto de flecha"/>
          <p:cNvCxnSpPr/>
          <p:nvPr/>
        </p:nvCxnSpPr>
        <p:spPr>
          <a:xfrm>
            <a:off x="1043608" y="3861048"/>
            <a:ext cx="6696744" cy="0"/>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a:off x="5292080" y="1772816"/>
            <a:ext cx="1512168" cy="20882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p:nvPr/>
        </p:nvCxnSpPr>
        <p:spPr>
          <a:xfrm>
            <a:off x="1763688" y="1772816"/>
            <a:ext cx="1512168" cy="20882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4" name="13 Conector recto de flecha"/>
          <p:cNvCxnSpPr/>
          <p:nvPr/>
        </p:nvCxnSpPr>
        <p:spPr>
          <a:xfrm flipV="1">
            <a:off x="1331640" y="3861048"/>
            <a:ext cx="1296144" cy="223224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5" name="14 Conector recto de flecha"/>
          <p:cNvCxnSpPr/>
          <p:nvPr/>
        </p:nvCxnSpPr>
        <p:spPr>
          <a:xfrm flipV="1">
            <a:off x="3707904" y="3861048"/>
            <a:ext cx="1296144" cy="223224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15 CuadroTexto"/>
          <p:cNvSpPr txBox="1"/>
          <p:nvPr/>
        </p:nvSpPr>
        <p:spPr>
          <a:xfrm>
            <a:off x="7596336" y="3501008"/>
            <a:ext cx="1656184" cy="954107"/>
          </a:xfrm>
          <a:prstGeom prst="rect">
            <a:avLst/>
          </a:prstGeom>
          <a:noFill/>
        </p:spPr>
        <p:txBody>
          <a:bodyPr wrap="square" rtlCol="0">
            <a:spAutoFit/>
          </a:bodyPr>
          <a:lstStyle/>
          <a:p>
            <a:pPr algn="ctr"/>
            <a:r>
              <a:rPr lang="es-ES" sz="1400" dirty="0" smtClean="0"/>
              <a:t>PROBLEMAS EN ESTUCHADO DE WAMPOLE EMULSION 360 ML.</a:t>
            </a:r>
            <a:endParaRPr lang="es-ES" sz="1400" dirty="0"/>
          </a:p>
        </p:txBody>
      </p:sp>
      <p:sp>
        <p:nvSpPr>
          <p:cNvPr id="17" name="16 CuadroTexto"/>
          <p:cNvSpPr txBox="1"/>
          <p:nvPr/>
        </p:nvSpPr>
        <p:spPr>
          <a:xfrm>
            <a:off x="5436096" y="1537628"/>
            <a:ext cx="1800200" cy="523220"/>
          </a:xfrm>
          <a:prstGeom prst="rect">
            <a:avLst/>
          </a:prstGeom>
          <a:noFill/>
        </p:spPr>
        <p:txBody>
          <a:bodyPr wrap="square" rtlCol="0">
            <a:spAutoFit/>
          </a:bodyPr>
          <a:lstStyle/>
          <a:p>
            <a:pPr algn="ctr"/>
            <a:r>
              <a:rPr lang="es-ES" sz="1400" dirty="0" smtClean="0"/>
              <a:t>INEXPERIENCIA EN EL CAMPO</a:t>
            </a:r>
            <a:endParaRPr lang="es-ES" sz="1400" dirty="0"/>
          </a:p>
        </p:txBody>
      </p:sp>
      <p:sp>
        <p:nvSpPr>
          <p:cNvPr id="18" name="17 CuadroTexto"/>
          <p:cNvSpPr txBox="1"/>
          <p:nvPr/>
        </p:nvSpPr>
        <p:spPr>
          <a:xfrm>
            <a:off x="1907704" y="1556792"/>
            <a:ext cx="1800200" cy="738664"/>
          </a:xfrm>
          <a:prstGeom prst="rect">
            <a:avLst/>
          </a:prstGeom>
          <a:noFill/>
        </p:spPr>
        <p:txBody>
          <a:bodyPr wrap="square" rtlCol="0">
            <a:spAutoFit/>
          </a:bodyPr>
          <a:lstStyle/>
          <a:p>
            <a:pPr algn="ctr"/>
            <a:r>
              <a:rPr lang="es-ES" sz="1400" dirty="0" smtClean="0"/>
              <a:t>PERSONAL NO FAMILIARIZADO CON EL PROCESO</a:t>
            </a:r>
            <a:endParaRPr lang="es-ES" sz="1400" dirty="0"/>
          </a:p>
        </p:txBody>
      </p:sp>
      <p:cxnSp>
        <p:nvCxnSpPr>
          <p:cNvPr id="20" name="19 Conector recto de flecha"/>
          <p:cNvCxnSpPr/>
          <p:nvPr/>
        </p:nvCxnSpPr>
        <p:spPr>
          <a:xfrm>
            <a:off x="4860032" y="2708920"/>
            <a:ext cx="108012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20 CuadroTexto"/>
          <p:cNvSpPr txBox="1"/>
          <p:nvPr/>
        </p:nvSpPr>
        <p:spPr>
          <a:xfrm>
            <a:off x="4067944" y="2816932"/>
            <a:ext cx="1800200" cy="523220"/>
          </a:xfrm>
          <a:prstGeom prst="rect">
            <a:avLst/>
          </a:prstGeom>
          <a:noFill/>
        </p:spPr>
        <p:txBody>
          <a:bodyPr wrap="square" rtlCol="0">
            <a:spAutoFit/>
          </a:bodyPr>
          <a:lstStyle/>
          <a:p>
            <a:pPr algn="ctr"/>
            <a:r>
              <a:rPr lang="es-ES" sz="1400" dirty="0" smtClean="0"/>
              <a:t>DESCONOCIMIENTO DEL PROCESO</a:t>
            </a:r>
            <a:endParaRPr lang="es-ES" sz="1400" dirty="0"/>
          </a:p>
        </p:txBody>
      </p:sp>
      <p:cxnSp>
        <p:nvCxnSpPr>
          <p:cNvPr id="22" name="21 Conector recto de flecha"/>
          <p:cNvCxnSpPr/>
          <p:nvPr/>
        </p:nvCxnSpPr>
        <p:spPr>
          <a:xfrm>
            <a:off x="1331640" y="2708920"/>
            <a:ext cx="108012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22 CuadroTexto"/>
          <p:cNvSpPr txBox="1"/>
          <p:nvPr/>
        </p:nvSpPr>
        <p:spPr>
          <a:xfrm>
            <a:off x="539552" y="2833772"/>
            <a:ext cx="1800200" cy="307777"/>
          </a:xfrm>
          <a:prstGeom prst="rect">
            <a:avLst/>
          </a:prstGeom>
          <a:noFill/>
        </p:spPr>
        <p:txBody>
          <a:bodyPr wrap="square" rtlCol="0">
            <a:spAutoFit/>
          </a:bodyPr>
          <a:lstStyle/>
          <a:p>
            <a:pPr algn="ctr"/>
            <a:r>
              <a:rPr lang="es-ES" sz="1400" dirty="0" smtClean="0"/>
              <a:t>FALTA DE INDUCCIÓN</a:t>
            </a:r>
            <a:endParaRPr lang="es-ES" sz="1400" dirty="0"/>
          </a:p>
        </p:txBody>
      </p:sp>
      <p:cxnSp>
        <p:nvCxnSpPr>
          <p:cNvPr id="25" name="24 Conector recto de flecha"/>
          <p:cNvCxnSpPr/>
          <p:nvPr/>
        </p:nvCxnSpPr>
        <p:spPr>
          <a:xfrm>
            <a:off x="683568" y="4797152"/>
            <a:ext cx="136815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25 CuadroTexto"/>
          <p:cNvSpPr txBox="1"/>
          <p:nvPr/>
        </p:nvSpPr>
        <p:spPr>
          <a:xfrm>
            <a:off x="-36512" y="4869160"/>
            <a:ext cx="1872208" cy="523220"/>
          </a:xfrm>
          <a:prstGeom prst="rect">
            <a:avLst/>
          </a:prstGeom>
          <a:noFill/>
        </p:spPr>
        <p:txBody>
          <a:bodyPr wrap="square" rtlCol="0">
            <a:spAutoFit/>
          </a:bodyPr>
          <a:lstStyle/>
          <a:p>
            <a:pPr algn="ctr"/>
            <a:r>
              <a:rPr lang="es-ES" sz="1400" dirty="0" smtClean="0"/>
              <a:t>AUSENCIA DE CONTROL DE CALIDAD</a:t>
            </a:r>
            <a:endParaRPr lang="es-ES" sz="1400" dirty="0"/>
          </a:p>
        </p:txBody>
      </p:sp>
      <p:sp>
        <p:nvSpPr>
          <p:cNvPr id="27" name="26 CuadroTexto"/>
          <p:cNvSpPr txBox="1"/>
          <p:nvPr/>
        </p:nvSpPr>
        <p:spPr>
          <a:xfrm>
            <a:off x="1331640" y="5859269"/>
            <a:ext cx="1512168" cy="954107"/>
          </a:xfrm>
          <a:prstGeom prst="rect">
            <a:avLst/>
          </a:prstGeom>
          <a:noFill/>
        </p:spPr>
        <p:txBody>
          <a:bodyPr wrap="square" rtlCol="0">
            <a:spAutoFit/>
          </a:bodyPr>
          <a:lstStyle/>
          <a:p>
            <a:pPr algn="ctr"/>
            <a:r>
              <a:rPr lang="es-ES" sz="1400" dirty="0" smtClean="0"/>
              <a:t>MEDIDAS DE CONTROL A MATERIAL DE EMPAQUE</a:t>
            </a:r>
            <a:endParaRPr lang="es-ES" sz="1400" dirty="0"/>
          </a:p>
        </p:txBody>
      </p:sp>
      <p:sp>
        <p:nvSpPr>
          <p:cNvPr id="28" name="27 CuadroTexto"/>
          <p:cNvSpPr txBox="1"/>
          <p:nvPr/>
        </p:nvSpPr>
        <p:spPr>
          <a:xfrm>
            <a:off x="3635896" y="6145559"/>
            <a:ext cx="2160240" cy="307777"/>
          </a:xfrm>
          <a:prstGeom prst="rect">
            <a:avLst/>
          </a:prstGeom>
          <a:noFill/>
        </p:spPr>
        <p:txBody>
          <a:bodyPr wrap="square" rtlCol="0">
            <a:spAutoFit/>
          </a:bodyPr>
          <a:lstStyle/>
          <a:p>
            <a:r>
              <a:rPr lang="es-ES" sz="1400" dirty="0" smtClean="0"/>
              <a:t>FALTA DE RECURSOS</a:t>
            </a:r>
            <a:endParaRPr lang="es-ES" sz="1400" dirty="0"/>
          </a:p>
        </p:txBody>
      </p:sp>
      <p:cxnSp>
        <p:nvCxnSpPr>
          <p:cNvPr id="30" name="29 Conector recto de flecha"/>
          <p:cNvCxnSpPr/>
          <p:nvPr/>
        </p:nvCxnSpPr>
        <p:spPr>
          <a:xfrm flipH="1">
            <a:off x="4283968" y="5085184"/>
            <a:ext cx="1404156"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30 CuadroTexto"/>
          <p:cNvSpPr txBox="1"/>
          <p:nvPr/>
        </p:nvSpPr>
        <p:spPr>
          <a:xfrm>
            <a:off x="5580112" y="4725144"/>
            <a:ext cx="1656184" cy="738664"/>
          </a:xfrm>
          <a:prstGeom prst="rect">
            <a:avLst/>
          </a:prstGeom>
          <a:noFill/>
        </p:spPr>
        <p:txBody>
          <a:bodyPr wrap="square" rtlCol="0">
            <a:spAutoFit/>
          </a:bodyPr>
          <a:lstStyle/>
          <a:p>
            <a:pPr algn="ctr"/>
            <a:r>
              <a:rPr lang="es-ES" sz="1400" dirty="0" smtClean="0"/>
              <a:t>BAJO CALIBRE DEL CARTON DEL ESTUCHE</a:t>
            </a:r>
            <a:endParaRPr lang="es-ES" sz="1400" dirty="0"/>
          </a:p>
        </p:txBody>
      </p:sp>
    </p:spTree>
    <p:extLst>
      <p:ext uri="{BB962C8B-B14F-4D97-AF65-F5344CB8AC3E}">
        <p14:creationId xmlns:p14="http://schemas.microsoft.com/office/powerpoint/2010/main" val="26425334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747</TotalTime>
  <Words>1739</Words>
  <Application>Microsoft Office PowerPoint</Application>
  <PresentationFormat>Presentación en pantalla (4:3)</PresentationFormat>
  <Paragraphs>203</Paragraphs>
  <Slides>8</Slides>
  <Notes>0</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Tema de Office</vt:lpstr>
      <vt:lpstr>DIAGRAMA DE FLUJO DEL PROCESO EN EL NIVEL II: LLENADO DE WAMPOLE EMULSIÓN</vt:lpstr>
      <vt:lpstr>DIAGRAMA DE FLUJO DEL PROCESO EN EL NIVEL II: LLENADO DE WAMPOLE EMULSIÓN</vt:lpstr>
      <vt:lpstr>Presentación de PowerPoint</vt:lpstr>
      <vt:lpstr>ACTIVIDADES DEL PROCESO LLENADO WAMPOLE EMULSIÓN</vt:lpstr>
      <vt:lpstr>DIAGRAMA DE ANALISIS DE VALOR AGREGADO Y CALCULOS DE ACTIVIDADES QUE AGREGAN VALOR Y DESPERDICIO</vt:lpstr>
      <vt:lpstr>DESCRIPCIÓN DE LA ACTIVIDAD DE RETRABAJO</vt:lpstr>
      <vt:lpstr>DIAGRAMA CAUSA – EFECTO EN EL PROCESO DE ESTUCHADO DE WAMPOLE EMULSIÓN</vt:lpstr>
      <vt:lpstr>DIAGRAMA CAUSA – EFECTO EN EL PROCESO DE ESTUCHADO DE WAMPOLE EMULSIÓN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INFORMACIÓN PERSONAL-IDENTIFICACIÓN DE LA EMPRESA UNIDAD ORGANIZATIVA</dc:title>
  <dc:creator>Pebels Hernandez</dc:creator>
  <cp:lastModifiedBy>Pebels Hernandez</cp:lastModifiedBy>
  <cp:revision>83</cp:revision>
  <dcterms:created xsi:type="dcterms:W3CDTF">2015-02-15T15:34:21Z</dcterms:created>
  <dcterms:modified xsi:type="dcterms:W3CDTF">2015-07-16T02:07:21Z</dcterms:modified>
</cp:coreProperties>
</file>